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9.jpg" ContentType="image/jpe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3"/>
  </p:notesMasterIdLst>
  <p:sldIdLst>
    <p:sldId id="256" r:id="rId5"/>
    <p:sldId id="258" r:id="rId6"/>
    <p:sldId id="280" r:id="rId7"/>
    <p:sldId id="261" r:id="rId8"/>
    <p:sldId id="260" r:id="rId9"/>
    <p:sldId id="259" r:id="rId10"/>
    <p:sldId id="281" r:id="rId11"/>
    <p:sldId id="282" r:id="rId12"/>
  </p:sldIdLst>
  <p:sldSz cx="11430000" cy="9144000"/>
  <p:notesSz cx="11430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426B"/>
    <a:srgbClr val="8DC1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403662-FBEE-75DA-6D99-1798F217AE69}" v="2" dt="2026-01-09T16:29:41.367"/>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5244" autoAdjust="0"/>
  </p:normalViewPr>
  <p:slideViewPr>
    <p:cSldViewPr>
      <p:cViewPr>
        <p:scale>
          <a:sx n="66" d="100"/>
          <a:sy n="66" d="100"/>
        </p:scale>
        <p:origin x="732" y="-5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iel Arcay" userId="S::rarcay@deltaww.com::bd08f57a-fbea-4011-ac86-1faaff2a6b48" providerId="AD" clId="Web-{7D403662-FBEE-75DA-6D99-1798F217AE69}"/>
    <pc:docChg chg="modSld">
      <pc:chgData name="Remiel Arcay" userId="S::rarcay@deltaww.com::bd08f57a-fbea-4011-ac86-1faaff2a6b48" providerId="AD" clId="Web-{7D403662-FBEE-75DA-6D99-1798F217AE69}" dt="2026-01-09T16:29:41.367" v="1" actId="1076"/>
      <pc:docMkLst>
        <pc:docMk/>
      </pc:docMkLst>
      <pc:sldChg chg="modSp">
        <pc:chgData name="Remiel Arcay" userId="S::rarcay@deltaww.com::bd08f57a-fbea-4011-ac86-1faaff2a6b48" providerId="AD" clId="Web-{7D403662-FBEE-75DA-6D99-1798F217AE69}" dt="2026-01-09T16:29:41.367" v="1" actId="1076"/>
        <pc:sldMkLst>
          <pc:docMk/>
          <pc:sldMk cId="0" sldId="261"/>
        </pc:sldMkLst>
        <pc:spChg chg="mod">
          <ac:chgData name="Remiel Arcay" userId="S::rarcay@deltaww.com::bd08f57a-fbea-4011-ac86-1faaff2a6b48" providerId="AD" clId="Web-{7D403662-FBEE-75DA-6D99-1798F217AE69}" dt="2026-01-09T16:29:41.367" v="1" actId="1076"/>
          <ac:spMkLst>
            <pc:docMk/>
            <pc:sldMk cId="0" sldId="261"/>
            <ac:spMk id="20" creationId="{00000000-0000-0000-0000-000000000000}"/>
          </ac:spMkLst>
        </pc:spChg>
        <pc:picChg chg="mod">
          <ac:chgData name="Remiel Arcay" userId="S::rarcay@deltaww.com::bd08f57a-fbea-4011-ac86-1faaff2a6b48" providerId="AD" clId="Web-{7D403662-FBEE-75DA-6D99-1798F217AE69}" dt="2026-01-09T16:29:38.429" v="0" actId="1076"/>
          <ac:picMkLst>
            <pc:docMk/>
            <pc:sldMk cId="0" sldId="261"/>
            <ac:picMk id="13"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9530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473825" y="0"/>
            <a:ext cx="4953000" cy="457200"/>
          </a:xfrm>
          <a:prstGeom prst="rect">
            <a:avLst/>
          </a:prstGeom>
        </p:spPr>
        <p:txBody>
          <a:bodyPr vert="horz" lIns="91440" tIns="45720" rIns="91440" bIns="45720" rtlCol="0"/>
          <a:lstStyle>
            <a:lvl1pPr algn="r">
              <a:defRPr sz="1200"/>
            </a:lvl1pPr>
          </a:lstStyle>
          <a:p>
            <a:fld id="{58398050-2061-44E0-96AC-05A7590EA7BF}" type="datetimeFigureOut">
              <a:rPr lang="en-US" smtClean="0"/>
              <a:t>1/9/2026</a:t>
            </a:fld>
            <a:endParaRPr lang="en-US"/>
          </a:p>
        </p:txBody>
      </p:sp>
      <p:sp>
        <p:nvSpPr>
          <p:cNvPr id="4" name="Slide Image Placeholder 3"/>
          <p:cNvSpPr>
            <a:spLocks noGrp="1" noRot="1" noChangeAspect="1"/>
          </p:cNvSpPr>
          <p:nvPr>
            <p:ph type="sldImg" idx="2"/>
          </p:nvPr>
        </p:nvSpPr>
        <p:spPr>
          <a:xfrm>
            <a:off x="3571875" y="685800"/>
            <a:ext cx="42862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143000" y="4343400"/>
            <a:ext cx="91440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49530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473825" y="8685213"/>
            <a:ext cx="4953000" cy="457200"/>
          </a:xfrm>
          <a:prstGeom prst="rect">
            <a:avLst/>
          </a:prstGeom>
        </p:spPr>
        <p:txBody>
          <a:bodyPr vert="horz" lIns="91440" tIns="45720" rIns="91440" bIns="45720" rtlCol="0" anchor="b"/>
          <a:lstStyle>
            <a:lvl1pPr algn="r">
              <a:defRPr sz="1200"/>
            </a:lvl1pPr>
          </a:lstStyle>
          <a:p>
            <a:fld id="{C35E83CE-37B6-491C-A604-2D2B305BE03C}" type="slidenum">
              <a:rPr lang="en-US" smtClean="0"/>
              <a:t>‹#›</a:t>
            </a:fld>
            <a:endParaRPr lang="en-US"/>
          </a:p>
        </p:txBody>
      </p:sp>
    </p:spTree>
    <p:extLst>
      <p:ext uri="{BB962C8B-B14F-4D97-AF65-F5344CB8AC3E}">
        <p14:creationId xmlns:p14="http://schemas.microsoft.com/office/powerpoint/2010/main" val="3327095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5E83CE-37B6-491C-A604-2D2B305BE03C}" type="slidenum">
              <a:rPr lang="en-US" smtClean="0"/>
              <a:t>2</a:t>
            </a:fld>
            <a:endParaRPr lang="en-US"/>
          </a:p>
        </p:txBody>
      </p:sp>
    </p:spTree>
    <p:extLst>
      <p:ext uri="{BB962C8B-B14F-4D97-AF65-F5344CB8AC3E}">
        <p14:creationId xmlns:p14="http://schemas.microsoft.com/office/powerpoint/2010/main" val="3222128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5E83CE-37B6-491C-A604-2D2B305BE03C}" type="slidenum">
              <a:rPr lang="en-US" smtClean="0"/>
              <a:t>3</a:t>
            </a:fld>
            <a:endParaRPr lang="en-US"/>
          </a:p>
        </p:txBody>
      </p:sp>
    </p:spTree>
    <p:extLst>
      <p:ext uri="{BB962C8B-B14F-4D97-AF65-F5344CB8AC3E}">
        <p14:creationId xmlns:p14="http://schemas.microsoft.com/office/powerpoint/2010/main" val="2362318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57250" y="2834640"/>
            <a:ext cx="9715500" cy="192024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714500" y="5120640"/>
            <a:ext cx="8001000" cy="22860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1/9/2026</a:t>
            </a:fld>
            <a:endParaRPr lang="en-US"/>
          </a:p>
        </p:txBody>
      </p:sp>
      <p:sp>
        <p:nvSpPr>
          <p:cNvPr id="6" name="Holder 6"/>
          <p:cNvSpPr>
            <a:spLocks noGrp="1"/>
          </p:cNvSpPr>
          <p:nvPr>
            <p:ph type="sldNum" sz="quarter" idx="7"/>
          </p:nvPr>
        </p:nvSpPr>
        <p:spPr/>
        <p:txBody>
          <a:bodyPr lIns="0" tIns="0" rIns="0" bIns="0"/>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1A4483"/>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1/9/2026</a:t>
            </a:fld>
            <a:endParaRPr lang="en-US"/>
          </a:p>
        </p:txBody>
      </p:sp>
      <p:sp>
        <p:nvSpPr>
          <p:cNvPr id="6" name="Holder 6"/>
          <p:cNvSpPr>
            <a:spLocks noGrp="1"/>
          </p:cNvSpPr>
          <p:nvPr>
            <p:ph type="sldNum" sz="quarter" idx="7"/>
          </p:nvPr>
        </p:nvSpPr>
        <p:spPr/>
        <p:txBody>
          <a:bodyPr lIns="0" tIns="0" rIns="0" bIns="0"/>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rgbClr val="1A4483"/>
                </a:solidFill>
                <a:latin typeface="Arial"/>
                <a:cs typeface="Arial"/>
              </a:defRPr>
            </a:lvl1pPr>
          </a:lstStyle>
          <a:p>
            <a:endParaRPr/>
          </a:p>
        </p:txBody>
      </p:sp>
      <p:sp>
        <p:nvSpPr>
          <p:cNvPr id="3" name="Holder 3"/>
          <p:cNvSpPr>
            <a:spLocks noGrp="1"/>
          </p:cNvSpPr>
          <p:nvPr>
            <p:ph sz="half" idx="2"/>
          </p:nvPr>
        </p:nvSpPr>
        <p:spPr>
          <a:xfrm>
            <a:off x="803401" y="1671882"/>
            <a:ext cx="4853940" cy="6385559"/>
          </a:xfrm>
          <a:prstGeom prst="rect">
            <a:avLst/>
          </a:prstGeom>
        </p:spPr>
        <p:txBody>
          <a:bodyPr wrap="square" lIns="0" tIns="0" rIns="0" bIns="0">
            <a:spAutoFit/>
          </a:bodyPr>
          <a:lstStyle>
            <a:lvl1pPr>
              <a:defRPr sz="1400" b="1" i="0">
                <a:solidFill>
                  <a:srgbClr val="173762"/>
                </a:solidFill>
                <a:latin typeface="Arial"/>
                <a:cs typeface="Arial"/>
              </a:defRPr>
            </a:lvl1pPr>
          </a:lstStyle>
          <a:p>
            <a:endParaRPr/>
          </a:p>
        </p:txBody>
      </p:sp>
      <p:sp>
        <p:nvSpPr>
          <p:cNvPr id="4" name="Holder 4"/>
          <p:cNvSpPr>
            <a:spLocks noGrp="1"/>
          </p:cNvSpPr>
          <p:nvPr>
            <p:ph sz="half" idx="3"/>
          </p:nvPr>
        </p:nvSpPr>
        <p:spPr>
          <a:xfrm>
            <a:off x="6061202" y="1670358"/>
            <a:ext cx="4888230" cy="5649595"/>
          </a:xfrm>
          <a:prstGeom prst="rect">
            <a:avLst/>
          </a:prstGeom>
        </p:spPr>
        <p:txBody>
          <a:bodyPr wrap="square" lIns="0" tIns="0" rIns="0" bIns="0">
            <a:spAutoFit/>
          </a:bodyPr>
          <a:lstStyle>
            <a:lvl1pPr>
              <a:defRPr sz="1400" b="1" i="0">
                <a:solidFill>
                  <a:srgbClr val="173762"/>
                </a:solidFill>
                <a:latin typeface="Arial"/>
                <a:cs typeface="Aria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1/9/2026</a:t>
            </a:fld>
            <a:endParaRPr lang="en-US"/>
          </a:p>
        </p:txBody>
      </p:sp>
      <p:sp>
        <p:nvSpPr>
          <p:cNvPr id="7" name="Holder 7"/>
          <p:cNvSpPr>
            <a:spLocks noGrp="1"/>
          </p:cNvSpPr>
          <p:nvPr>
            <p:ph type="sldNum" sz="quarter" idx="7"/>
          </p:nvPr>
        </p:nvSpPr>
        <p:spPr/>
        <p:txBody>
          <a:bodyPr lIns="0" tIns="0" rIns="0" bIns="0"/>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945133" y="269865"/>
            <a:ext cx="3857618" cy="233054"/>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303275" y="3041904"/>
            <a:ext cx="10748771" cy="3384042"/>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68095" y="1256157"/>
            <a:ext cx="5505450" cy="0"/>
          </a:xfrm>
          <a:custGeom>
            <a:avLst/>
            <a:gdLst/>
            <a:ahLst/>
            <a:cxnLst/>
            <a:rect l="l" t="t" r="r" b="b"/>
            <a:pathLst>
              <a:path w="5505450">
                <a:moveTo>
                  <a:pt x="0" y="0"/>
                </a:moveTo>
                <a:lnTo>
                  <a:pt x="5505450" y="0"/>
                </a:lnTo>
              </a:path>
            </a:pathLst>
          </a:custGeom>
          <a:ln w="57150">
            <a:solidFill>
              <a:srgbClr val="BBD8ED"/>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200" b="1" i="0">
                <a:solidFill>
                  <a:srgbClr val="1A4483"/>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1/9/2026</a:t>
            </a:fld>
            <a:endParaRPr lang="en-US"/>
          </a:p>
        </p:txBody>
      </p:sp>
      <p:sp>
        <p:nvSpPr>
          <p:cNvPr id="5" name="Holder 5"/>
          <p:cNvSpPr>
            <a:spLocks noGrp="1"/>
          </p:cNvSpPr>
          <p:nvPr>
            <p:ph type="sldNum" sz="quarter" idx="7"/>
          </p:nvPr>
        </p:nvSpPr>
        <p:spPr/>
        <p:txBody>
          <a:bodyPr lIns="0" tIns="0" rIns="0" bIns="0"/>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1/9/2026</a:t>
            </a:fld>
            <a:endParaRPr lang="en-US"/>
          </a:p>
        </p:txBody>
      </p:sp>
      <p:sp>
        <p:nvSpPr>
          <p:cNvPr id="4" name="Holder 4"/>
          <p:cNvSpPr>
            <a:spLocks noGrp="1"/>
          </p:cNvSpPr>
          <p:nvPr>
            <p:ph type="sldNum" sz="quarter" idx="7"/>
          </p:nvPr>
        </p:nvSpPr>
        <p:spPr/>
        <p:txBody>
          <a:bodyPr lIns="0" tIns="0" rIns="0" bIns="0"/>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6945133" y="269865"/>
            <a:ext cx="3857618" cy="233054"/>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689101" y="635764"/>
            <a:ext cx="10051796" cy="513080"/>
          </a:xfrm>
          <a:prstGeom prst="rect">
            <a:avLst/>
          </a:prstGeom>
        </p:spPr>
        <p:txBody>
          <a:bodyPr wrap="square" lIns="0" tIns="0" rIns="0" bIns="0">
            <a:spAutoFit/>
          </a:bodyPr>
          <a:lstStyle>
            <a:lvl1pPr>
              <a:defRPr sz="3200" b="1" i="0">
                <a:solidFill>
                  <a:srgbClr val="1A4483"/>
                </a:solidFill>
                <a:latin typeface="Arial"/>
                <a:cs typeface="Arial"/>
              </a:defRPr>
            </a:lvl1pPr>
          </a:lstStyle>
          <a:p>
            <a:endParaRPr/>
          </a:p>
        </p:txBody>
      </p:sp>
      <p:sp>
        <p:nvSpPr>
          <p:cNvPr id="3" name="Holder 3"/>
          <p:cNvSpPr>
            <a:spLocks noGrp="1"/>
          </p:cNvSpPr>
          <p:nvPr>
            <p:ph type="body" idx="1"/>
          </p:nvPr>
        </p:nvSpPr>
        <p:spPr>
          <a:xfrm>
            <a:off x="846836" y="1454606"/>
            <a:ext cx="9736327" cy="32258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886200" y="8503920"/>
            <a:ext cx="3657600" cy="4572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71500" y="8503920"/>
            <a:ext cx="2628900" cy="4572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1/9/2026</a:t>
            </a:fld>
            <a:endParaRPr lang="en-US"/>
          </a:p>
        </p:txBody>
      </p:sp>
      <p:sp>
        <p:nvSpPr>
          <p:cNvPr id="6" name="Holder 6"/>
          <p:cNvSpPr>
            <a:spLocks noGrp="1"/>
          </p:cNvSpPr>
          <p:nvPr>
            <p:ph type="sldNum" sz="quarter" idx="7"/>
          </p:nvPr>
        </p:nvSpPr>
        <p:spPr>
          <a:xfrm>
            <a:off x="8679433" y="8475209"/>
            <a:ext cx="2188845" cy="368300"/>
          </a:xfrm>
          <a:prstGeom prst="rect">
            <a:avLst/>
          </a:prstGeom>
        </p:spPr>
        <p:txBody>
          <a:bodyPr wrap="square" lIns="0" tIns="0" rIns="0" bIns="0">
            <a:spAutoFit/>
          </a:bodyPr>
          <a:lstStyle>
            <a:lvl1pPr>
              <a:defRPr sz="1100" b="0" i="0">
                <a:solidFill>
                  <a:srgbClr val="7E7E7E"/>
                </a:solidFill>
                <a:latin typeface="Arial Black"/>
                <a:cs typeface="Arial Black"/>
              </a:defRPr>
            </a:lvl1pPr>
          </a:lstStyle>
          <a:p>
            <a:pPr marL="12700">
              <a:lnSpc>
                <a:spcPct val="100000"/>
              </a:lnSpc>
              <a:spcBef>
                <a:spcPts val="1310"/>
              </a:spcBef>
            </a:pPr>
            <a:r>
              <a:rPr spc="15" dirty="0"/>
              <a:t>© </a:t>
            </a:r>
            <a:r>
              <a:rPr spc="-75" dirty="0"/>
              <a:t>2020 </a:t>
            </a:r>
            <a:r>
              <a:rPr spc="-125" dirty="0"/>
              <a:t>Frost </a:t>
            </a:r>
            <a:r>
              <a:rPr spc="-250" dirty="0"/>
              <a:t>&amp; </a:t>
            </a:r>
            <a:r>
              <a:rPr spc="-120" dirty="0"/>
              <a:t>Sullivan </a:t>
            </a:r>
            <a:r>
              <a:rPr spc="-20" dirty="0"/>
              <a:t>| </a:t>
            </a:r>
            <a:r>
              <a:rPr spc="-125" dirty="0"/>
              <a:t>Page</a:t>
            </a:r>
            <a:r>
              <a:rPr spc="-250" dirty="0"/>
              <a:t> </a:t>
            </a:r>
            <a:fld id="{81D60167-4931-47E6-BA6A-407CBD079E47}" type="slidenum">
              <a:rPr spc="-75" dirty="0"/>
              <a:t>‹#›</a:t>
            </a:fld>
            <a:endParaRPr spc="-7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2.frost.com/contact-us/"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frost.com/about/best-practices-recognitio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5.png"/><Relationship Id="rId7" Type="http://schemas.openxmlformats.org/officeDocument/2006/relationships/hyperlink" Target="https://best-practices.frost.com/wp-content/uploads/2025/08/FS-BP-Logo-Package.zip"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99440" y="5045964"/>
            <a:ext cx="10297160" cy="3411220"/>
          </a:xfrm>
          <a:custGeom>
            <a:avLst/>
            <a:gdLst/>
            <a:ahLst/>
            <a:cxnLst/>
            <a:rect l="l" t="t" r="r" b="b"/>
            <a:pathLst>
              <a:path w="10297160" h="3411220">
                <a:moveTo>
                  <a:pt x="0" y="0"/>
                </a:moveTo>
                <a:lnTo>
                  <a:pt x="0" y="3410712"/>
                </a:lnTo>
                <a:lnTo>
                  <a:pt x="10296905" y="3410712"/>
                </a:lnTo>
                <a:lnTo>
                  <a:pt x="10296905" y="0"/>
                </a:lnTo>
                <a:lnTo>
                  <a:pt x="0" y="0"/>
                </a:lnTo>
                <a:close/>
              </a:path>
            </a:pathLst>
          </a:custGeom>
          <a:solidFill>
            <a:srgbClr val="173762"/>
          </a:solidFill>
        </p:spPr>
        <p:txBody>
          <a:bodyPr wrap="square" lIns="0" tIns="0" rIns="0" bIns="0" rtlCol="0"/>
          <a:lstStyle/>
          <a:p>
            <a:endParaRPr/>
          </a:p>
        </p:txBody>
      </p:sp>
      <p:sp>
        <p:nvSpPr>
          <p:cNvPr id="4" name="object 4"/>
          <p:cNvSpPr txBox="1">
            <a:spLocks noGrp="1"/>
          </p:cNvSpPr>
          <p:nvPr>
            <p:ph type="title"/>
          </p:nvPr>
        </p:nvSpPr>
        <p:spPr>
          <a:xfrm>
            <a:off x="630935" y="2209800"/>
            <a:ext cx="7217665" cy="1366400"/>
          </a:xfrm>
          <a:prstGeom prst="rect">
            <a:avLst/>
          </a:prstGeom>
        </p:spPr>
        <p:txBody>
          <a:bodyPr vert="horz" wrap="square" lIns="0" tIns="12065" rIns="0" bIns="0" rtlCol="0">
            <a:spAutoFit/>
          </a:bodyPr>
          <a:lstStyle/>
          <a:p>
            <a:pPr marL="12700">
              <a:lnSpc>
                <a:spcPct val="100000"/>
              </a:lnSpc>
              <a:spcBef>
                <a:spcPts val="95"/>
              </a:spcBef>
            </a:pPr>
            <a:r>
              <a:rPr lang="en-US" sz="4400" spc="-40" dirty="0">
                <a:solidFill>
                  <a:srgbClr val="002060"/>
                </a:solidFill>
                <a:latin typeface="+mj-lt"/>
              </a:rPr>
              <a:t>BEST PRACTICES RECOGNITION</a:t>
            </a:r>
            <a:br>
              <a:rPr lang="en-US" sz="4400" spc="-40" dirty="0">
                <a:solidFill>
                  <a:srgbClr val="002060"/>
                </a:solidFill>
                <a:latin typeface="+mj-lt"/>
              </a:rPr>
            </a:br>
            <a:r>
              <a:rPr lang="en-US" sz="4400" spc="-40" dirty="0">
                <a:solidFill>
                  <a:srgbClr val="002060"/>
                </a:solidFill>
                <a:latin typeface="+mj-lt"/>
              </a:rPr>
              <a:t>BRANDING GUIDELINES</a:t>
            </a:r>
            <a:endParaRPr sz="4400" spc="40" dirty="0">
              <a:solidFill>
                <a:srgbClr val="002060"/>
              </a:solidFill>
              <a:latin typeface="+mj-lt"/>
            </a:endParaRPr>
          </a:p>
        </p:txBody>
      </p:sp>
      <p:sp>
        <p:nvSpPr>
          <p:cNvPr id="5" name="object 5"/>
          <p:cNvSpPr/>
          <p:nvPr/>
        </p:nvSpPr>
        <p:spPr>
          <a:xfrm>
            <a:off x="6512814" y="41148"/>
            <a:ext cx="4693158" cy="649223"/>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596137" y="3860800"/>
            <a:ext cx="5366385" cy="330200"/>
          </a:xfrm>
          <a:prstGeom prst="rect">
            <a:avLst/>
          </a:prstGeom>
        </p:spPr>
        <p:txBody>
          <a:bodyPr vert="horz" wrap="square" lIns="0" tIns="12065" rIns="0" bIns="0" rtlCol="0">
            <a:spAutoFit/>
          </a:bodyPr>
          <a:lstStyle/>
          <a:p>
            <a:pPr marL="12700">
              <a:lnSpc>
                <a:spcPct val="100000"/>
              </a:lnSpc>
              <a:spcBef>
                <a:spcPts val="95"/>
              </a:spcBef>
            </a:pPr>
            <a:r>
              <a:rPr sz="2000" i="1" spc="-35" dirty="0">
                <a:solidFill>
                  <a:srgbClr val="0070C0"/>
                </a:solidFill>
                <a:latin typeface="+mj-lt"/>
                <a:cs typeface="Arial"/>
              </a:rPr>
              <a:t>Powering </a:t>
            </a:r>
            <a:r>
              <a:rPr sz="2000" i="1" spc="-80" dirty="0">
                <a:solidFill>
                  <a:srgbClr val="0070C0"/>
                </a:solidFill>
                <a:latin typeface="+mj-lt"/>
                <a:cs typeface="Arial"/>
              </a:rPr>
              <a:t>clients </a:t>
            </a:r>
            <a:r>
              <a:rPr sz="2000" i="1" spc="-30" dirty="0">
                <a:solidFill>
                  <a:srgbClr val="0070C0"/>
                </a:solidFill>
                <a:latin typeface="+mj-lt"/>
                <a:cs typeface="Arial"/>
              </a:rPr>
              <a:t>to </a:t>
            </a:r>
            <a:r>
              <a:rPr sz="2000" i="1" spc="-45" dirty="0">
                <a:solidFill>
                  <a:srgbClr val="0070C0"/>
                </a:solidFill>
                <a:latin typeface="+mj-lt"/>
                <a:cs typeface="Arial"/>
              </a:rPr>
              <a:t>a </a:t>
            </a:r>
            <a:r>
              <a:rPr sz="2000" i="1" spc="-40" dirty="0">
                <a:solidFill>
                  <a:srgbClr val="0070C0"/>
                </a:solidFill>
                <a:latin typeface="+mj-lt"/>
                <a:cs typeface="Arial"/>
              </a:rPr>
              <a:t>future </a:t>
            </a:r>
            <a:r>
              <a:rPr sz="2000" i="1" spc="-70" dirty="0">
                <a:solidFill>
                  <a:srgbClr val="0070C0"/>
                </a:solidFill>
                <a:latin typeface="+mj-lt"/>
                <a:cs typeface="Arial"/>
              </a:rPr>
              <a:t>shaped </a:t>
            </a:r>
            <a:r>
              <a:rPr sz="2000" i="1" spc="-60" dirty="0">
                <a:solidFill>
                  <a:srgbClr val="0070C0"/>
                </a:solidFill>
                <a:latin typeface="+mj-lt"/>
                <a:cs typeface="Arial"/>
              </a:rPr>
              <a:t>by</a:t>
            </a:r>
            <a:r>
              <a:rPr sz="2000" i="1" spc="140" dirty="0">
                <a:solidFill>
                  <a:srgbClr val="0070C0"/>
                </a:solidFill>
                <a:latin typeface="+mj-lt"/>
                <a:cs typeface="Arial"/>
              </a:rPr>
              <a:t> </a:t>
            </a:r>
            <a:r>
              <a:rPr sz="2000" i="1" spc="-15" dirty="0">
                <a:solidFill>
                  <a:srgbClr val="0070C0"/>
                </a:solidFill>
                <a:latin typeface="+mj-lt"/>
                <a:cs typeface="Arial"/>
              </a:rPr>
              <a:t>growth</a:t>
            </a:r>
            <a:endParaRPr sz="2000" dirty="0">
              <a:solidFill>
                <a:srgbClr val="0070C0"/>
              </a:solidFill>
              <a:latin typeface="+mj-lt"/>
              <a:cs typeface="Arial"/>
            </a:endParaRPr>
          </a:p>
        </p:txBody>
      </p:sp>
      <p:sp>
        <p:nvSpPr>
          <p:cNvPr id="7" name="object 7"/>
          <p:cNvSpPr/>
          <p:nvPr/>
        </p:nvSpPr>
        <p:spPr>
          <a:xfrm>
            <a:off x="630935" y="3688081"/>
            <a:ext cx="8228457" cy="45719"/>
          </a:xfrm>
          <a:custGeom>
            <a:avLst/>
            <a:gdLst/>
            <a:ahLst/>
            <a:cxnLst/>
            <a:rect l="l" t="t" r="r" b="b"/>
            <a:pathLst>
              <a:path w="7410450">
                <a:moveTo>
                  <a:pt x="0" y="0"/>
                </a:moveTo>
                <a:lnTo>
                  <a:pt x="7410449" y="0"/>
                </a:lnTo>
              </a:path>
            </a:pathLst>
          </a:custGeom>
          <a:ln w="57150">
            <a:solidFill>
              <a:srgbClr val="BBD8ED"/>
            </a:solidFill>
          </a:ln>
        </p:spPr>
        <p:txBody>
          <a:bodyPr wrap="square" lIns="0" tIns="0" rIns="0" bIns="0" rtlCol="0"/>
          <a:lstStyle/>
          <a:p>
            <a:endParaRPr/>
          </a:p>
        </p:txBody>
      </p:sp>
      <p:sp>
        <p:nvSpPr>
          <p:cNvPr id="8" name="object 8"/>
          <p:cNvSpPr txBox="1"/>
          <p:nvPr/>
        </p:nvSpPr>
        <p:spPr>
          <a:xfrm>
            <a:off x="776731" y="7203440"/>
            <a:ext cx="9892665" cy="1092835"/>
          </a:xfrm>
          <a:prstGeom prst="rect">
            <a:avLst/>
          </a:prstGeom>
        </p:spPr>
        <p:txBody>
          <a:bodyPr vert="horz" wrap="square" lIns="0" tIns="12700" rIns="0" bIns="0" rtlCol="0">
            <a:spAutoFit/>
          </a:bodyPr>
          <a:lstStyle/>
          <a:p>
            <a:pPr marL="12700">
              <a:lnSpc>
                <a:spcPct val="100000"/>
              </a:lnSpc>
              <a:spcBef>
                <a:spcPts val="100"/>
              </a:spcBef>
            </a:pPr>
            <a:r>
              <a:rPr sz="7000" b="1" spc="335" dirty="0">
                <a:solidFill>
                  <a:srgbClr val="1A4483"/>
                </a:solidFill>
                <a:latin typeface="Arial"/>
                <a:cs typeface="Arial"/>
              </a:rPr>
              <a:t>WE </a:t>
            </a:r>
            <a:r>
              <a:rPr sz="7000" b="1" spc="-95" dirty="0">
                <a:solidFill>
                  <a:srgbClr val="1A4483"/>
                </a:solidFill>
                <a:latin typeface="Arial"/>
                <a:cs typeface="Arial"/>
              </a:rPr>
              <a:t>LOVE </a:t>
            </a:r>
            <a:r>
              <a:rPr sz="7000" b="1" spc="5" dirty="0">
                <a:solidFill>
                  <a:srgbClr val="1A4483"/>
                </a:solidFill>
                <a:latin typeface="Arial"/>
                <a:cs typeface="Arial"/>
              </a:rPr>
              <a:t>OUR</a:t>
            </a:r>
            <a:r>
              <a:rPr sz="7000" b="1" spc="-285" dirty="0">
                <a:solidFill>
                  <a:srgbClr val="1A4483"/>
                </a:solidFill>
                <a:latin typeface="Arial"/>
                <a:cs typeface="Arial"/>
              </a:rPr>
              <a:t> </a:t>
            </a:r>
            <a:r>
              <a:rPr sz="7000" b="1" spc="55" dirty="0">
                <a:solidFill>
                  <a:srgbClr val="1A4483"/>
                </a:solidFill>
                <a:latin typeface="Arial"/>
                <a:cs typeface="Arial"/>
              </a:rPr>
              <a:t>BRAND</a:t>
            </a:r>
            <a:endParaRPr sz="70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3475335"/>
            <a:ext cx="5997126" cy="2239665"/>
          </a:xfrm>
          <a:custGeom>
            <a:avLst/>
            <a:gdLst/>
            <a:ahLst/>
            <a:cxnLst/>
            <a:rect l="l" t="t" r="r" b="b"/>
            <a:pathLst>
              <a:path w="5753100" h="2352040">
                <a:moveTo>
                  <a:pt x="0" y="0"/>
                </a:moveTo>
                <a:lnTo>
                  <a:pt x="0" y="2351531"/>
                </a:lnTo>
                <a:lnTo>
                  <a:pt x="5752719" y="2351531"/>
                </a:lnTo>
                <a:lnTo>
                  <a:pt x="5752719" y="0"/>
                </a:lnTo>
                <a:lnTo>
                  <a:pt x="0" y="0"/>
                </a:lnTo>
                <a:close/>
              </a:path>
            </a:pathLst>
          </a:custGeom>
          <a:solidFill>
            <a:srgbClr val="00AFE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5" name="object 5"/>
          <p:cNvSpPr txBox="1">
            <a:spLocks noGrp="1"/>
          </p:cNvSpPr>
          <p:nvPr>
            <p:ph type="title"/>
          </p:nvPr>
        </p:nvSpPr>
        <p:spPr>
          <a:xfrm>
            <a:off x="777494" y="623572"/>
            <a:ext cx="6004306" cy="997068"/>
          </a:xfrm>
          <a:prstGeom prst="rect">
            <a:avLst/>
          </a:prstGeom>
        </p:spPr>
        <p:txBody>
          <a:bodyPr vert="horz" wrap="square" lIns="0" tIns="12065" rIns="0" bIns="0" rtlCol="0">
            <a:spAutoFit/>
          </a:bodyPr>
          <a:lstStyle/>
          <a:p>
            <a:pPr marL="12700">
              <a:lnSpc>
                <a:spcPct val="100000"/>
              </a:lnSpc>
              <a:spcBef>
                <a:spcPts val="95"/>
              </a:spcBef>
            </a:pPr>
            <a:r>
              <a:rPr lang="en-US" spc="-20" dirty="0">
                <a:solidFill>
                  <a:srgbClr val="17426B"/>
                </a:solidFill>
                <a:latin typeface="Arial" pitchFamily="34" charset="0"/>
                <a:cs typeface="Arial" pitchFamily="34" charset="0"/>
              </a:rPr>
              <a:t>FROST &amp; SULLIVAN</a:t>
            </a:r>
            <a:br>
              <a:rPr lang="en-US" spc="-20" dirty="0">
                <a:solidFill>
                  <a:srgbClr val="17426B"/>
                </a:solidFill>
                <a:latin typeface="Arial" pitchFamily="34" charset="0"/>
                <a:cs typeface="Arial" pitchFamily="34" charset="0"/>
              </a:rPr>
            </a:br>
            <a:endParaRPr spc="-20" dirty="0">
              <a:solidFill>
                <a:srgbClr val="17426B"/>
              </a:solidFill>
              <a:latin typeface="Arial" pitchFamily="34" charset="0"/>
              <a:cs typeface="Arial" pitchFamily="34" charset="0"/>
            </a:endParaRPr>
          </a:p>
        </p:txBody>
      </p:sp>
      <p:sp>
        <p:nvSpPr>
          <p:cNvPr id="6" name="object 6"/>
          <p:cNvSpPr txBox="1">
            <a:spLocks noGrp="1"/>
          </p:cNvSpPr>
          <p:nvPr>
            <p:ph sz="half" idx="2"/>
          </p:nvPr>
        </p:nvSpPr>
        <p:spPr>
          <a:xfrm>
            <a:off x="914400" y="3845565"/>
            <a:ext cx="4853940" cy="636072"/>
          </a:xfrm>
          <a:prstGeom prst="rect">
            <a:avLst/>
          </a:prstGeom>
        </p:spPr>
        <p:txBody>
          <a:bodyPr vert="horz" wrap="square" lIns="0" tIns="119380" rIns="0" bIns="0" rtlCol="0">
            <a:spAutoFit/>
          </a:bodyPr>
          <a:lstStyle/>
          <a:p>
            <a:pPr marL="12700">
              <a:lnSpc>
                <a:spcPct val="100000"/>
              </a:lnSpc>
              <a:spcBef>
                <a:spcPts val="940"/>
              </a:spcBef>
            </a:pPr>
            <a:endParaRPr spc="-10" dirty="0"/>
          </a:p>
          <a:p>
            <a:pPr>
              <a:lnSpc>
                <a:spcPct val="100000"/>
              </a:lnSpc>
              <a:spcBef>
                <a:spcPts val="10"/>
              </a:spcBef>
            </a:pPr>
            <a:endParaRPr sz="1950" dirty="0">
              <a:latin typeface="Arial Black"/>
              <a:cs typeface="Arial Black"/>
            </a:endParaRPr>
          </a:p>
        </p:txBody>
      </p:sp>
      <p:sp>
        <p:nvSpPr>
          <p:cNvPr id="3" name="TextBox 2"/>
          <p:cNvSpPr txBox="1"/>
          <p:nvPr/>
        </p:nvSpPr>
        <p:spPr>
          <a:xfrm>
            <a:off x="914400" y="2062993"/>
            <a:ext cx="9525000" cy="1107996"/>
          </a:xfrm>
          <a:prstGeom prst="rect">
            <a:avLst/>
          </a:prstGeom>
          <a:noFill/>
        </p:spPr>
        <p:txBody>
          <a:bodyPr wrap="square" rtlCol="0">
            <a:spAutoFit/>
          </a:bodyPr>
          <a:lstStyle/>
          <a:p>
            <a:pPr algn="just"/>
            <a:r>
              <a:rPr lang="en-US" sz="1600" dirty="0">
                <a:solidFill>
                  <a:srgbClr val="002060"/>
                </a:solidFill>
                <a:latin typeface="Arial" pitchFamily="34" charset="0"/>
                <a:cs typeface="Arial" pitchFamily="34" charset="0"/>
              </a:rPr>
              <a:t>For more than six decades, Frost &amp; Sullivan has become world‐renowned for its role in helping investors, corporate leaders, and governments navigate economic changes and identify disruptive technologies, Mega Trends, new business models and companies to action, resulting in a continuous flow of growth opportunities to drive future success. </a:t>
            </a:r>
            <a:r>
              <a:rPr lang="en-US" sz="1600" u="sng" dirty="0">
                <a:latin typeface="Arial" panose="020B0604020202020204" pitchFamily="34" charset="0"/>
                <a:cs typeface="Arial" panose="020B0604020202020204" pitchFamily="34" charset="0"/>
                <a:hlinkClick r:id="rId3"/>
              </a:rPr>
              <a:t>Contact us: Start the discussion</a:t>
            </a:r>
            <a:r>
              <a:rPr lang="en-US" sz="1600" dirty="0">
                <a:latin typeface="Arial" panose="020B0604020202020204" pitchFamily="34" charset="0"/>
                <a:cs typeface="Arial" panose="020B0604020202020204" pitchFamily="34" charset="0"/>
                <a:hlinkClick r:id="rId3"/>
              </a:rPr>
              <a:t>.</a:t>
            </a:r>
            <a:endParaRPr lang="en-US" sz="1600" dirty="0">
              <a:solidFill>
                <a:srgbClr val="002060"/>
              </a:solidFill>
              <a:latin typeface="Arial" pitchFamily="34" charset="0"/>
              <a:cs typeface="Arial" pitchFamily="34" charset="0"/>
            </a:endParaRPr>
          </a:p>
        </p:txBody>
      </p:sp>
      <p:sp>
        <p:nvSpPr>
          <p:cNvPr id="9" name="TextBox 8"/>
          <p:cNvSpPr txBox="1"/>
          <p:nvPr/>
        </p:nvSpPr>
        <p:spPr>
          <a:xfrm>
            <a:off x="1035050" y="1600200"/>
            <a:ext cx="6203950" cy="400110"/>
          </a:xfrm>
          <a:prstGeom prst="rect">
            <a:avLst/>
          </a:prstGeom>
          <a:noFill/>
        </p:spPr>
        <p:txBody>
          <a:bodyPr wrap="square" rtlCol="0">
            <a:spAutoFit/>
          </a:bodyPr>
          <a:lstStyle/>
          <a:p>
            <a:r>
              <a:rPr lang="en-US" sz="2000" b="1" dirty="0">
                <a:solidFill>
                  <a:srgbClr val="002060"/>
                </a:solidFill>
                <a:latin typeface="Arial" pitchFamily="34" charset="0"/>
                <a:cs typeface="Arial" pitchFamily="34" charset="0"/>
              </a:rPr>
              <a:t>BOILERPLATE</a:t>
            </a:r>
          </a:p>
        </p:txBody>
      </p:sp>
      <p:sp>
        <p:nvSpPr>
          <p:cNvPr id="11" name="TextBox 10"/>
          <p:cNvSpPr txBox="1"/>
          <p:nvPr/>
        </p:nvSpPr>
        <p:spPr>
          <a:xfrm>
            <a:off x="1092201" y="3591173"/>
            <a:ext cx="4851400" cy="2062103"/>
          </a:xfrm>
          <a:prstGeom prst="rect">
            <a:avLst/>
          </a:prstGeom>
          <a:noFill/>
        </p:spPr>
        <p:txBody>
          <a:bodyPr wrap="square" rtlCol="0">
            <a:spAutoFit/>
          </a:bodyPr>
          <a:lstStyle/>
          <a:p>
            <a:r>
              <a:rPr lang="en-US" sz="1600" b="1" i="1" dirty="0">
                <a:solidFill>
                  <a:schemeClr val="bg1"/>
                </a:solidFill>
                <a:latin typeface="Arial" pitchFamily="34" charset="0"/>
                <a:cs typeface="Arial" pitchFamily="34" charset="0"/>
              </a:rPr>
              <a:t>Who is Frost &amp; Sullivan?</a:t>
            </a:r>
          </a:p>
          <a:p>
            <a:r>
              <a:rPr lang="en-US" sz="1600" i="1" dirty="0">
                <a:solidFill>
                  <a:schemeClr val="bg1"/>
                </a:solidFill>
                <a:latin typeface="Arial" pitchFamily="34" charset="0"/>
                <a:cs typeface="Arial" pitchFamily="34" charset="0"/>
              </a:rPr>
              <a:t>The Growth Pipeline™ Company</a:t>
            </a:r>
          </a:p>
          <a:p>
            <a:endParaRPr lang="en-US" sz="1600" b="1" i="1" dirty="0">
              <a:solidFill>
                <a:schemeClr val="bg1"/>
              </a:solidFill>
              <a:latin typeface="Arial" pitchFamily="34" charset="0"/>
              <a:cs typeface="Arial" pitchFamily="34" charset="0"/>
            </a:endParaRPr>
          </a:p>
          <a:p>
            <a:r>
              <a:rPr lang="en-US" sz="1600" b="1" i="1" dirty="0">
                <a:solidFill>
                  <a:schemeClr val="bg1"/>
                </a:solidFill>
                <a:latin typeface="Arial" pitchFamily="34" charset="0"/>
                <a:cs typeface="Arial" pitchFamily="34" charset="0"/>
              </a:rPr>
              <a:t>What does Frost &amp; Sullivan do?</a:t>
            </a:r>
          </a:p>
          <a:p>
            <a:r>
              <a:rPr lang="en-US" sz="1600" i="1" dirty="0">
                <a:solidFill>
                  <a:schemeClr val="bg1"/>
                </a:solidFill>
                <a:latin typeface="Arial" pitchFamily="34" charset="0"/>
                <a:cs typeface="Arial" pitchFamily="34" charset="0"/>
              </a:rPr>
              <a:t>We are exclusively focused on our clients’ growth.</a:t>
            </a:r>
          </a:p>
          <a:p>
            <a:endParaRPr lang="en-US" sz="1600" i="1" dirty="0">
              <a:solidFill>
                <a:schemeClr val="bg1"/>
              </a:solidFill>
              <a:latin typeface="Arial" pitchFamily="34" charset="0"/>
              <a:cs typeface="Arial" pitchFamily="34" charset="0"/>
            </a:endParaRPr>
          </a:p>
          <a:p>
            <a:r>
              <a:rPr lang="en-US" sz="1600" b="1" i="1" dirty="0">
                <a:solidFill>
                  <a:schemeClr val="bg1"/>
                </a:solidFill>
                <a:latin typeface="Arial" pitchFamily="34" charset="0"/>
                <a:cs typeface="Arial" pitchFamily="34" charset="0"/>
              </a:rPr>
              <a:t>Our tagline:</a:t>
            </a:r>
          </a:p>
          <a:p>
            <a:r>
              <a:rPr lang="en-US" sz="1600" i="1" dirty="0">
                <a:solidFill>
                  <a:schemeClr val="bg1"/>
                </a:solidFill>
                <a:latin typeface="Arial" pitchFamily="34" charset="0"/>
                <a:cs typeface="Arial" pitchFamily="34" charset="0"/>
              </a:rPr>
              <a:t>Powering clients to a future shaped by growth.</a:t>
            </a:r>
          </a:p>
        </p:txBody>
      </p:sp>
      <p:sp>
        <p:nvSpPr>
          <p:cNvPr id="14"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15" name="TextBox 14"/>
          <p:cNvSpPr txBox="1"/>
          <p:nvPr/>
        </p:nvSpPr>
        <p:spPr>
          <a:xfrm>
            <a:off x="1066800" y="5943600"/>
            <a:ext cx="3200400" cy="400110"/>
          </a:xfrm>
          <a:prstGeom prst="rect">
            <a:avLst/>
          </a:prstGeom>
          <a:noFill/>
        </p:spPr>
        <p:txBody>
          <a:bodyPr wrap="square" rtlCol="0">
            <a:spAutoFit/>
          </a:bodyPr>
          <a:lstStyle/>
          <a:p>
            <a:r>
              <a:rPr lang="en-US" sz="2000" b="1" dirty="0">
                <a:solidFill>
                  <a:srgbClr val="002060"/>
                </a:solidFill>
                <a:latin typeface="Arial" pitchFamily="34" charset="0"/>
                <a:cs typeface="Arial" pitchFamily="34" charset="0"/>
              </a:rPr>
              <a:t>QUICK FACTS</a:t>
            </a:r>
            <a:endParaRPr lang="en-US" sz="2000" dirty="0">
              <a:solidFill>
                <a:srgbClr val="002060"/>
              </a:solidFill>
              <a:latin typeface="Arial" pitchFamily="34" charset="0"/>
              <a:cs typeface="Arial" pitchFamily="34" charset="0"/>
            </a:endParaRPr>
          </a:p>
        </p:txBody>
      </p:sp>
      <p:sp>
        <p:nvSpPr>
          <p:cNvPr id="16" name="object 2"/>
          <p:cNvSpPr/>
          <p:nvPr/>
        </p:nvSpPr>
        <p:spPr>
          <a:xfrm flipH="1">
            <a:off x="685800" y="1862245"/>
            <a:ext cx="228600" cy="4309955"/>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18" name="object 15"/>
          <p:cNvSpPr/>
          <p:nvPr/>
        </p:nvSpPr>
        <p:spPr>
          <a:xfrm>
            <a:off x="851853"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27" name="object 15"/>
          <p:cNvSpPr/>
          <p:nvPr/>
        </p:nvSpPr>
        <p:spPr>
          <a:xfrm>
            <a:off x="851853" y="3729389"/>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8" name="object 15"/>
          <p:cNvSpPr/>
          <p:nvPr/>
        </p:nvSpPr>
        <p:spPr>
          <a:xfrm>
            <a:off x="853282" y="60960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19" name="TextBox 18"/>
          <p:cNvSpPr txBox="1"/>
          <p:nvPr/>
        </p:nvSpPr>
        <p:spPr>
          <a:xfrm>
            <a:off x="1143000" y="6448961"/>
            <a:ext cx="5029200" cy="2308324"/>
          </a:xfrm>
          <a:prstGeom prst="rect">
            <a:avLst/>
          </a:prstGeom>
          <a:noFill/>
        </p:spPr>
        <p:txBody>
          <a:bodyPr wrap="square" rtlCol="0">
            <a:spAutoFit/>
          </a:bodyPr>
          <a:lstStyle/>
          <a:p>
            <a:pPr marL="285750" indent="-285750" algn="just">
              <a:buFont typeface="Arial" pitchFamily="34" charset="0"/>
              <a:buChar char="•"/>
            </a:pPr>
            <a:r>
              <a:rPr lang="en-US" sz="1600" i="1" dirty="0">
                <a:solidFill>
                  <a:srgbClr val="17426B"/>
                </a:solidFill>
                <a:latin typeface="Arial" pitchFamily="34" charset="0"/>
                <a:cs typeface="Arial" pitchFamily="34" charset="0"/>
              </a:rPr>
              <a:t>Founded in </a:t>
            </a:r>
            <a:r>
              <a:rPr lang="en-US" sz="1600" b="1" i="1" dirty="0">
                <a:solidFill>
                  <a:srgbClr val="17426B"/>
                </a:solidFill>
                <a:latin typeface="Arial" pitchFamily="34" charset="0"/>
                <a:cs typeface="Arial" pitchFamily="34" charset="0"/>
              </a:rPr>
              <a:t>1961</a:t>
            </a:r>
          </a:p>
          <a:p>
            <a:pPr marL="285750" indent="-285750" algn="just">
              <a:buFont typeface="Arial" pitchFamily="34" charset="0"/>
              <a:buChar char="•"/>
            </a:pPr>
            <a:r>
              <a:rPr lang="en-US" sz="1600" b="1" i="1" dirty="0">
                <a:solidFill>
                  <a:srgbClr val="17426B"/>
                </a:solidFill>
                <a:latin typeface="Arial" pitchFamily="34" charset="0"/>
                <a:cs typeface="Arial" pitchFamily="34" charset="0"/>
              </a:rPr>
              <a:t>45</a:t>
            </a:r>
            <a:r>
              <a:rPr lang="en-US" sz="1600" i="1" dirty="0">
                <a:solidFill>
                  <a:srgbClr val="17426B"/>
                </a:solidFill>
                <a:latin typeface="Arial" pitchFamily="34" charset="0"/>
                <a:cs typeface="Arial" pitchFamily="34" charset="0"/>
              </a:rPr>
              <a:t> office locations</a:t>
            </a:r>
          </a:p>
          <a:p>
            <a:pPr marL="285750" indent="-285750" algn="just">
              <a:buFont typeface="Arial" pitchFamily="34" charset="0"/>
              <a:buChar char="•"/>
            </a:pPr>
            <a:r>
              <a:rPr lang="en-US" sz="1600" b="1" i="1" dirty="0">
                <a:solidFill>
                  <a:srgbClr val="17426B"/>
                </a:solidFill>
                <a:latin typeface="Arial" pitchFamily="34" charset="0"/>
                <a:cs typeface="Arial" pitchFamily="34" charset="0"/>
              </a:rPr>
              <a:t>1,000</a:t>
            </a:r>
            <a:r>
              <a:rPr lang="en-US" sz="1600" i="1" dirty="0">
                <a:solidFill>
                  <a:srgbClr val="17426B"/>
                </a:solidFill>
                <a:latin typeface="Arial" pitchFamily="34" charset="0"/>
                <a:cs typeface="Arial" pitchFamily="34" charset="0"/>
              </a:rPr>
              <a:t> analysts and consultants worldwide</a:t>
            </a:r>
          </a:p>
          <a:p>
            <a:pPr marL="285750" indent="-285750" algn="just">
              <a:buFont typeface="Arial" pitchFamily="34" charset="0"/>
              <a:buChar char="•"/>
            </a:pPr>
            <a:r>
              <a:rPr lang="en-US" sz="1600" b="1" i="1" dirty="0">
                <a:solidFill>
                  <a:srgbClr val="17426B"/>
                </a:solidFill>
                <a:latin typeface="Arial" pitchFamily="34" charset="0"/>
                <a:cs typeface="Arial" pitchFamily="34" charset="0"/>
              </a:rPr>
              <a:t>6</a:t>
            </a:r>
            <a:r>
              <a:rPr lang="en-US" sz="1600" i="1" dirty="0">
                <a:solidFill>
                  <a:srgbClr val="17426B"/>
                </a:solidFill>
                <a:latin typeface="Arial" pitchFamily="34" charset="0"/>
                <a:cs typeface="Arial" pitchFamily="34" charset="0"/>
              </a:rPr>
              <a:t> continents</a:t>
            </a:r>
          </a:p>
          <a:p>
            <a:pPr marL="285750" indent="-285750" algn="just">
              <a:buFont typeface="Arial" pitchFamily="34" charset="0"/>
              <a:buChar char="•"/>
            </a:pPr>
            <a:r>
              <a:rPr lang="en-US" sz="1600" b="1" i="1" dirty="0">
                <a:solidFill>
                  <a:srgbClr val="17426B"/>
                </a:solidFill>
                <a:latin typeface="Arial" pitchFamily="34" charset="0"/>
                <a:cs typeface="Arial" pitchFamily="34" charset="0"/>
              </a:rPr>
              <a:t>26</a:t>
            </a:r>
            <a:r>
              <a:rPr lang="en-US" sz="1600" i="1" dirty="0">
                <a:solidFill>
                  <a:srgbClr val="17426B"/>
                </a:solidFill>
                <a:latin typeface="Arial" pitchFamily="34" charset="0"/>
                <a:cs typeface="Arial" pitchFamily="34" charset="0"/>
              </a:rPr>
              <a:t> countries</a:t>
            </a:r>
          </a:p>
          <a:p>
            <a:pPr marL="285750" indent="-285750" algn="just">
              <a:buFont typeface="Arial" pitchFamily="34" charset="0"/>
              <a:buChar char="•"/>
            </a:pPr>
            <a:r>
              <a:rPr lang="en-US" sz="1600" i="1" dirty="0">
                <a:solidFill>
                  <a:srgbClr val="17426B"/>
                </a:solidFill>
                <a:latin typeface="Arial" pitchFamily="34" charset="0"/>
                <a:cs typeface="Arial" pitchFamily="34" charset="0"/>
              </a:rPr>
              <a:t>We generate intelligence spanning </a:t>
            </a:r>
            <a:r>
              <a:rPr lang="en-US" sz="1600" b="1" i="1" dirty="0">
                <a:solidFill>
                  <a:srgbClr val="17426B"/>
                </a:solidFill>
                <a:latin typeface="Arial" panose="020B0604020202020204" pitchFamily="34" charset="0"/>
                <a:cs typeface="Arial" panose="020B0604020202020204" pitchFamily="34" charset="0"/>
              </a:rPr>
              <a:t>10</a:t>
            </a:r>
            <a:r>
              <a:rPr lang="en-US" sz="1600" i="1" dirty="0">
                <a:solidFill>
                  <a:srgbClr val="17426B"/>
                </a:solidFill>
                <a:latin typeface="Arial" panose="020B0604020202020204" pitchFamily="34" charset="0"/>
                <a:cs typeface="Arial" panose="020B0604020202020204" pitchFamily="34" charset="0"/>
              </a:rPr>
              <a:t> industries, </a:t>
            </a:r>
            <a:r>
              <a:rPr lang="en-US" sz="1600" b="1" i="1" dirty="0">
                <a:solidFill>
                  <a:srgbClr val="17426B"/>
                </a:solidFill>
                <a:latin typeface="Arial" panose="020B0604020202020204" pitchFamily="34" charset="0"/>
                <a:cs typeface="Arial" panose="020B0604020202020204" pitchFamily="34" charset="0"/>
              </a:rPr>
              <a:t>35 </a:t>
            </a:r>
            <a:r>
              <a:rPr lang="en-US" sz="1600" i="1" dirty="0">
                <a:solidFill>
                  <a:srgbClr val="17426B"/>
                </a:solidFill>
                <a:latin typeface="Arial" panose="020B0604020202020204" pitchFamily="34" charset="0"/>
                <a:cs typeface="Arial" panose="020B0604020202020204" pitchFamily="34" charset="0"/>
              </a:rPr>
              <a:t>sectors, and </a:t>
            </a:r>
            <a:r>
              <a:rPr lang="en-US" sz="1600" b="1" i="1" dirty="0">
                <a:solidFill>
                  <a:srgbClr val="17426B"/>
                </a:solidFill>
                <a:latin typeface="Arial" panose="020B0604020202020204" pitchFamily="34" charset="0"/>
                <a:cs typeface="Arial" panose="020B0604020202020204" pitchFamily="34" charset="0"/>
              </a:rPr>
              <a:t>300</a:t>
            </a:r>
            <a:r>
              <a:rPr lang="en-US" sz="1600" i="1" dirty="0">
                <a:solidFill>
                  <a:srgbClr val="17426B"/>
                </a:solidFill>
                <a:latin typeface="Arial" panose="020B0604020202020204" pitchFamily="34" charset="0"/>
                <a:cs typeface="Arial" panose="020B0604020202020204" pitchFamily="34" charset="0"/>
              </a:rPr>
              <a:t> markets using a powerful understanding of how value chains operate on a global level.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08991" y="635764"/>
            <a:ext cx="6811009" cy="513080"/>
          </a:xfrm>
          <a:prstGeom prst="rect">
            <a:avLst/>
          </a:prstGeom>
        </p:spPr>
        <p:txBody>
          <a:bodyPr vert="horz" wrap="square" lIns="0" tIns="12065" rIns="0" bIns="0" rtlCol="0">
            <a:spAutoFit/>
          </a:bodyPr>
          <a:lstStyle/>
          <a:p>
            <a:pPr marL="12700">
              <a:lnSpc>
                <a:spcPct val="100000"/>
              </a:lnSpc>
              <a:spcBef>
                <a:spcPts val="95"/>
              </a:spcBef>
            </a:pPr>
            <a:r>
              <a:rPr lang="en-US" spc="-85" dirty="0">
                <a:solidFill>
                  <a:srgbClr val="17426B"/>
                </a:solidFill>
                <a:latin typeface="Arial" pitchFamily="34" charset="0"/>
                <a:cs typeface="Arial" pitchFamily="34" charset="0"/>
              </a:rPr>
              <a:t>BEST PRACTICES</a:t>
            </a:r>
            <a:endParaRPr spc="-85" dirty="0">
              <a:solidFill>
                <a:srgbClr val="17426B"/>
              </a:solidFill>
              <a:latin typeface="Arial" pitchFamily="34" charset="0"/>
              <a:cs typeface="Arial" pitchFamily="34" charset="0"/>
            </a:endParaRPr>
          </a:p>
        </p:txBody>
      </p:sp>
      <p:sp>
        <p:nvSpPr>
          <p:cNvPr id="11"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12" name="object 2"/>
          <p:cNvSpPr/>
          <p:nvPr/>
        </p:nvSpPr>
        <p:spPr>
          <a:xfrm>
            <a:off x="0" y="3599696"/>
            <a:ext cx="7010400" cy="2115304"/>
          </a:xfrm>
          <a:custGeom>
            <a:avLst/>
            <a:gdLst/>
            <a:ahLst/>
            <a:cxnLst/>
            <a:rect l="l" t="t" r="r" b="b"/>
            <a:pathLst>
              <a:path w="5753100" h="2352040">
                <a:moveTo>
                  <a:pt x="0" y="0"/>
                </a:moveTo>
                <a:lnTo>
                  <a:pt x="0" y="2351531"/>
                </a:lnTo>
                <a:lnTo>
                  <a:pt x="5752719" y="2351531"/>
                </a:lnTo>
                <a:lnTo>
                  <a:pt x="5752719" y="0"/>
                </a:lnTo>
                <a:lnTo>
                  <a:pt x="0" y="0"/>
                </a:lnTo>
                <a:close/>
              </a:path>
            </a:pathLst>
          </a:custGeom>
          <a:solidFill>
            <a:srgbClr val="00AFE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3" name="object 6"/>
          <p:cNvSpPr txBox="1">
            <a:spLocks/>
          </p:cNvSpPr>
          <p:nvPr/>
        </p:nvSpPr>
        <p:spPr>
          <a:xfrm>
            <a:off x="914400" y="3969926"/>
            <a:ext cx="4853940" cy="636072"/>
          </a:xfrm>
          <a:prstGeom prst="rect">
            <a:avLst/>
          </a:prstGeom>
        </p:spPr>
        <p:txBody>
          <a:bodyPr vert="horz" wrap="square" lIns="0" tIns="119380" rIns="0" bIns="0" rtlCol="0">
            <a:sp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12700">
              <a:spcBef>
                <a:spcPts val="940"/>
              </a:spcBef>
            </a:pPr>
            <a:endParaRPr lang="en-US" spc="-10"/>
          </a:p>
          <a:p>
            <a:pPr>
              <a:spcBef>
                <a:spcPts val="10"/>
              </a:spcBef>
            </a:pPr>
            <a:endParaRPr lang="en-US" sz="1950" dirty="0">
              <a:latin typeface="Arial Black"/>
              <a:cs typeface="Arial Black"/>
            </a:endParaRPr>
          </a:p>
        </p:txBody>
      </p:sp>
      <p:sp>
        <p:nvSpPr>
          <p:cNvPr id="15" name="TextBox 14"/>
          <p:cNvSpPr txBox="1"/>
          <p:nvPr/>
        </p:nvSpPr>
        <p:spPr>
          <a:xfrm>
            <a:off x="1035050" y="1600200"/>
            <a:ext cx="6203950" cy="400110"/>
          </a:xfrm>
          <a:prstGeom prst="rect">
            <a:avLst/>
          </a:prstGeom>
          <a:noFill/>
        </p:spPr>
        <p:txBody>
          <a:bodyPr wrap="square" rtlCol="0">
            <a:spAutoFit/>
          </a:bodyPr>
          <a:lstStyle/>
          <a:p>
            <a:r>
              <a:rPr lang="en-US" sz="2000" b="1" dirty="0">
                <a:solidFill>
                  <a:srgbClr val="002060"/>
                </a:solidFill>
                <a:latin typeface="Arial" pitchFamily="34" charset="0"/>
                <a:cs typeface="Arial" pitchFamily="34" charset="0"/>
              </a:rPr>
              <a:t>BOILERPLATE</a:t>
            </a:r>
          </a:p>
        </p:txBody>
      </p:sp>
      <p:sp>
        <p:nvSpPr>
          <p:cNvPr id="16" name="TextBox 15"/>
          <p:cNvSpPr txBox="1"/>
          <p:nvPr/>
        </p:nvSpPr>
        <p:spPr>
          <a:xfrm>
            <a:off x="1092200" y="3715534"/>
            <a:ext cx="5613400" cy="1815882"/>
          </a:xfrm>
          <a:prstGeom prst="rect">
            <a:avLst/>
          </a:prstGeom>
          <a:noFill/>
        </p:spPr>
        <p:txBody>
          <a:bodyPr wrap="square" rtlCol="0">
            <a:spAutoFit/>
          </a:bodyPr>
          <a:lstStyle/>
          <a:p>
            <a:pPr algn="just"/>
            <a:r>
              <a:rPr lang="en-US" sz="1600" b="1" i="1" dirty="0">
                <a:solidFill>
                  <a:schemeClr val="bg1"/>
                </a:solidFill>
                <a:latin typeface="Arial" pitchFamily="34" charset="0"/>
                <a:cs typeface="Arial" pitchFamily="34" charset="0"/>
              </a:rPr>
              <a:t>What does Best Practices do?</a:t>
            </a:r>
          </a:p>
          <a:p>
            <a:pPr algn="just"/>
            <a:r>
              <a:rPr lang="en-US" sz="1600" i="1" dirty="0">
                <a:solidFill>
                  <a:schemeClr val="bg1"/>
                </a:solidFill>
                <a:latin typeface="Arial" pitchFamily="34" charset="0"/>
                <a:cs typeface="Arial" pitchFamily="34" charset="0"/>
              </a:rPr>
              <a:t>Recognizing companies throughout a range of regional and global markets for their superior leadership and innovation.</a:t>
            </a:r>
          </a:p>
          <a:p>
            <a:pPr algn="just"/>
            <a:endParaRPr lang="en-US" sz="1600"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Our tagline:</a:t>
            </a:r>
          </a:p>
          <a:p>
            <a:pPr algn="just"/>
            <a:r>
              <a:rPr lang="en-US" sz="1600" i="1" dirty="0">
                <a:solidFill>
                  <a:schemeClr val="bg1"/>
                </a:solidFill>
                <a:latin typeface="Arial" pitchFamily="34" charset="0"/>
                <a:cs typeface="Arial" pitchFamily="34" charset="0"/>
              </a:rPr>
              <a:t>Identifying innovators and disruptors and recognizing excellence and leadership.</a:t>
            </a:r>
          </a:p>
        </p:txBody>
      </p:sp>
      <p:sp>
        <p:nvSpPr>
          <p:cNvPr id="17" name="TextBox 16"/>
          <p:cNvSpPr txBox="1"/>
          <p:nvPr/>
        </p:nvSpPr>
        <p:spPr>
          <a:xfrm>
            <a:off x="1064812" y="5885862"/>
            <a:ext cx="5462429" cy="400110"/>
          </a:xfrm>
          <a:prstGeom prst="rect">
            <a:avLst/>
          </a:prstGeom>
          <a:noFill/>
        </p:spPr>
        <p:txBody>
          <a:bodyPr wrap="square" rtlCol="0">
            <a:spAutoFit/>
          </a:bodyPr>
          <a:lstStyle/>
          <a:p>
            <a:r>
              <a:rPr lang="en-US" sz="2000" b="1" dirty="0">
                <a:solidFill>
                  <a:srgbClr val="002060"/>
                </a:solidFill>
                <a:latin typeface="Arial" pitchFamily="34" charset="0"/>
                <a:cs typeface="Arial" pitchFamily="34" charset="0"/>
              </a:rPr>
              <a:t>OFFICIAL RECOGNITION CATEGORIES</a:t>
            </a:r>
            <a:endParaRPr lang="en-US" sz="2000" dirty="0">
              <a:solidFill>
                <a:srgbClr val="002060"/>
              </a:solidFill>
              <a:latin typeface="Arial" pitchFamily="34" charset="0"/>
              <a:cs typeface="Arial" pitchFamily="34" charset="0"/>
            </a:endParaRPr>
          </a:p>
        </p:txBody>
      </p:sp>
      <p:sp>
        <p:nvSpPr>
          <p:cNvPr id="18" name="object 2"/>
          <p:cNvSpPr/>
          <p:nvPr/>
        </p:nvSpPr>
        <p:spPr>
          <a:xfrm flipH="1">
            <a:off x="685800" y="1862245"/>
            <a:ext cx="228600" cy="4386155"/>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19" name="object 15"/>
          <p:cNvSpPr/>
          <p:nvPr/>
        </p:nvSpPr>
        <p:spPr>
          <a:xfrm>
            <a:off x="851853"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20" name="object 15"/>
          <p:cNvSpPr/>
          <p:nvPr/>
        </p:nvSpPr>
        <p:spPr>
          <a:xfrm>
            <a:off x="851853" y="385375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1" name="object 15"/>
          <p:cNvSpPr/>
          <p:nvPr/>
        </p:nvSpPr>
        <p:spPr>
          <a:xfrm>
            <a:off x="853282" y="6152132"/>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27" name="TextBox 26"/>
          <p:cNvSpPr txBox="1"/>
          <p:nvPr/>
        </p:nvSpPr>
        <p:spPr>
          <a:xfrm>
            <a:off x="1066800" y="2057400"/>
            <a:ext cx="9448800" cy="1384995"/>
          </a:xfrm>
          <a:prstGeom prst="rect">
            <a:avLst/>
          </a:prstGeom>
          <a:noFill/>
        </p:spPr>
        <p:txBody>
          <a:bodyPr wrap="square" rtlCol="0">
            <a:spAutoFit/>
          </a:bodyPr>
          <a:lstStyle/>
          <a:p>
            <a:pPr algn="just"/>
            <a:r>
              <a:rPr lang="en-US" sz="1400" dirty="0">
                <a:solidFill>
                  <a:srgbClr val="002060"/>
                </a:solidFill>
                <a:latin typeface="Arial" pitchFamily="34" charset="0"/>
                <a:cs typeface="Arial" pitchFamily="34" charset="0"/>
              </a:rPr>
              <a:t>Frost &amp; Sullivan’s Best Practices Recognitions honor companies across regional and global markets that exhibit exceptional achievement and consistent excellence in areas such as leadership, technological innovation, customer experience, and strategic product development. Each recognition is the result of a rigorous analytical process in which Frost &amp; Sullivan industry experts benchmark performance through comprehensive interviews, deep-dive analysis, and extensive secondary research. The goal is to identify true best-in-class organizations that are driving transformative growth and setting new industry standards.</a:t>
            </a:r>
          </a:p>
        </p:txBody>
      </p:sp>
      <p:sp>
        <p:nvSpPr>
          <p:cNvPr id="23" name="TextBox 22"/>
          <p:cNvSpPr txBox="1"/>
          <p:nvPr/>
        </p:nvSpPr>
        <p:spPr>
          <a:xfrm>
            <a:off x="7467600" y="6019800"/>
            <a:ext cx="2971800" cy="338554"/>
          </a:xfrm>
          <a:prstGeom prst="rect">
            <a:avLst/>
          </a:prstGeom>
          <a:noFill/>
        </p:spPr>
        <p:txBody>
          <a:bodyPr wrap="square" rtlCol="0">
            <a:spAutoFit/>
          </a:bodyPr>
          <a:lstStyle/>
          <a:p>
            <a:pPr algn="ctr"/>
            <a:r>
              <a:rPr lang="en-US" sz="1600" b="1" i="1" dirty="0">
                <a:solidFill>
                  <a:srgbClr val="17426B"/>
                </a:solidFill>
                <a:latin typeface="Arial" pitchFamily="34" charset="0"/>
                <a:cs typeface="Arial" pitchFamily="34" charset="0"/>
                <a:hlinkClick r:id="rId3"/>
              </a:rPr>
              <a:t>Visit the Awards Website</a:t>
            </a:r>
            <a:endParaRPr lang="en-US" sz="1600" b="1" i="1" dirty="0">
              <a:solidFill>
                <a:srgbClr val="17426B"/>
              </a:solidFill>
              <a:latin typeface="Arial" pitchFamily="34" charset="0"/>
              <a:cs typeface="Arial" pitchFamily="34" charset="0"/>
            </a:endParaRPr>
          </a:p>
        </p:txBody>
      </p:sp>
      <p:graphicFrame>
        <p:nvGraphicFramePr>
          <p:cNvPr id="5" name="Table 4">
            <a:extLst>
              <a:ext uri="{FF2B5EF4-FFF2-40B4-BE49-F238E27FC236}">
                <a16:creationId xmlns:a16="http://schemas.microsoft.com/office/drawing/2014/main" id="{9EF439AE-EE34-015E-D5F7-1866066FEFF7}"/>
              </a:ext>
            </a:extLst>
          </p:cNvPr>
          <p:cNvGraphicFramePr>
            <a:graphicFrameLocks noGrp="1"/>
          </p:cNvGraphicFramePr>
          <p:nvPr>
            <p:extLst>
              <p:ext uri="{D42A27DB-BD31-4B8C-83A1-F6EECF244321}">
                <p14:modId xmlns:p14="http://schemas.microsoft.com/office/powerpoint/2010/main" val="3467343608"/>
              </p:ext>
            </p:extLst>
          </p:nvPr>
        </p:nvGraphicFramePr>
        <p:xfrm>
          <a:off x="1017428" y="6423485"/>
          <a:ext cx="9345772" cy="2286000"/>
        </p:xfrm>
        <a:graphic>
          <a:graphicData uri="http://schemas.openxmlformats.org/drawingml/2006/table">
            <a:tbl>
              <a:tblPr/>
              <a:tblGrid>
                <a:gridCol w="2839050">
                  <a:extLst>
                    <a:ext uri="{9D8B030D-6E8A-4147-A177-3AD203B41FA5}">
                      <a16:colId xmlns:a16="http://schemas.microsoft.com/office/drawing/2014/main" val="3980996230"/>
                    </a:ext>
                  </a:extLst>
                </a:gridCol>
                <a:gridCol w="1045966">
                  <a:extLst>
                    <a:ext uri="{9D8B030D-6E8A-4147-A177-3AD203B41FA5}">
                      <a16:colId xmlns:a16="http://schemas.microsoft.com/office/drawing/2014/main" val="3833288009"/>
                    </a:ext>
                  </a:extLst>
                </a:gridCol>
                <a:gridCol w="5460756">
                  <a:extLst>
                    <a:ext uri="{9D8B030D-6E8A-4147-A177-3AD203B41FA5}">
                      <a16:colId xmlns:a16="http://schemas.microsoft.com/office/drawing/2014/main" val="1236389333"/>
                    </a:ext>
                  </a:extLst>
                </a:gridCol>
              </a:tblGrid>
              <a:tr h="228600">
                <a:tc>
                  <a:txBody>
                    <a:bodyPr/>
                    <a:lstStyle/>
                    <a:p>
                      <a:pPr algn="l" fontAlgn="ctr">
                        <a:buNone/>
                      </a:pPr>
                      <a:r>
                        <a:rPr lang="en-GB" sz="1100" b="1" i="0" u="none" strike="noStrike" dirty="0">
                          <a:solidFill>
                            <a:srgbClr val="FFFFFF"/>
                          </a:solidFill>
                          <a:effectLst/>
                          <a:latin typeface="Arial" panose="020B0604020202020204" pitchFamily="34" charset="0"/>
                        </a:rPr>
                        <a:t>Title</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buNone/>
                      </a:pPr>
                      <a:r>
                        <a:rPr lang="en-GB" sz="1100" b="1" i="0" u="none" strike="noStrike">
                          <a:solidFill>
                            <a:srgbClr val="FFFFFF"/>
                          </a:solidFill>
                          <a:effectLst/>
                          <a:latin typeface="Arial" panose="020B0604020202020204" pitchFamily="34" charset="0"/>
                        </a:rPr>
                        <a:t>Acronyms</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buNone/>
                      </a:pPr>
                      <a:r>
                        <a:rPr lang="en-GB" sz="1100" b="1" i="0" u="none" strike="noStrike" dirty="0">
                          <a:solidFill>
                            <a:srgbClr val="FFFFFF"/>
                          </a:solidFill>
                          <a:effectLst/>
                          <a:latin typeface="Arial" panose="020B0604020202020204" pitchFamily="34" charset="0"/>
                        </a:rPr>
                        <a:t>Tagline</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912351909"/>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Company of the Year </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COY</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Driving Impact Across the Customer Value Chain</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3282958"/>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Competitive Strategy Leadership </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CSL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Transforming Innovation Into High-Growth Performance and Competitiveness</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0339195"/>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Customer Value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CVL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Maximizing the Price/Performance ROI for Customers</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35022976"/>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Enabling Technology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ETL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Leveraging Vital Technology to Enhance Products and Applications </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5638796"/>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Market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ML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dirty="0">
                          <a:solidFill>
                            <a:srgbClr val="000000"/>
                          </a:solidFill>
                          <a:effectLst/>
                          <a:latin typeface="Arial" panose="020B0604020202020204" pitchFamily="34" charset="0"/>
                        </a:rPr>
                        <a:t>Building Customer Loyalty and Retention </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0573928"/>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New Product Innovation</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NPI</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Pioneering New Features and Functionality to Exceed Customer Expectations</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7844955"/>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Product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PL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Advancing the Product Portfolio to Match the Full Range of Customer Needs</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7119244"/>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Technology Innovation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TIL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a:solidFill>
                            <a:srgbClr val="000000"/>
                          </a:solidFill>
                          <a:effectLst/>
                          <a:latin typeface="Arial" panose="020B0604020202020204" pitchFamily="34" charset="0"/>
                        </a:rPr>
                        <a:t>Enhancing Customer Impact Through Powerful Technology Integration</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0035009"/>
                  </a:ext>
                </a:extLst>
              </a:tr>
              <a:tr h="228600">
                <a:tc>
                  <a:txBody>
                    <a:bodyPr/>
                    <a:lstStyle/>
                    <a:p>
                      <a:pPr algn="l" fontAlgn="ctr">
                        <a:buNone/>
                      </a:pPr>
                      <a:r>
                        <a:rPr lang="en-GB" sz="1100" b="0" i="0" u="none" strike="noStrike">
                          <a:solidFill>
                            <a:srgbClr val="000000"/>
                          </a:solidFill>
                          <a:effectLst/>
                          <a:latin typeface="Arial" panose="020B0604020202020204" pitchFamily="34" charset="0"/>
                        </a:rPr>
                        <a:t>Transformational Innovation Leadership</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buNone/>
                      </a:pPr>
                      <a:r>
                        <a:rPr lang="en-GB" sz="1100" b="0" i="0" u="none" strike="noStrike">
                          <a:solidFill>
                            <a:srgbClr val="000000"/>
                          </a:solidFill>
                          <a:effectLst/>
                          <a:latin typeface="Arial" panose="020B0604020202020204" pitchFamily="34" charset="0"/>
                        </a:rPr>
                        <a:t>TRIL</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buNone/>
                      </a:pPr>
                      <a:r>
                        <a:rPr lang="en-US" sz="1100" b="0" i="0" u="none" strike="noStrike" dirty="0">
                          <a:solidFill>
                            <a:srgbClr val="000000"/>
                          </a:solidFill>
                          <a:effectLst/>
                          <a:latin typeface="Arial" panose="020B0604020202020204" pitchFamily="34" charset="0"/>
                        </a:rPr>
                        <a:t>Accelerating Innovation to Zero Across the Global Ecosystem</a:t>
                      </a:r>
                    </a:p>
                  </a:txBody>
                  <a:tcPr marL="6350" marR="6350" marT="635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9400869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txBox="1">
            <a:spLocks noGrp="1"/>
          </p:cNvSpPr>
          <p:nvPr>
            <p:ph type="title"/>
          </p:nvPr>
        </p:nvSpPr>
        <p:spPr>
          <a:xfrm>
            <a:off x="765300" y="633478"/>
            <a:ext cx="5254499" cy="504625"/>
          </a:xfrm>
          <a:prstGeom prst="rect">
            <a:avLst/>
          </a:prstGeom>
        </p:spPr>
        <p:txBody>
          <a:bodyPr vert="horz" wrap="square" lIns="0" tIns="12065" rIns="0" bIns="0" rtlCol="0">
            <a:spAutoFit/>
          </a:bodyPr>
          <a:lstStyle/>
          <a:p>
            <a:pPr marL="12700">
              <a:lnSpc>
                <a:spcPct val="100000"/>
              </a:lnSpc>
              <a:spcBef>
                <a:spcPts val="95"/>
              </a:spcBef>
            </a:pPr>
            <a:r>
              <a:rPr lang="en-US" spc="-110" dirty="0">
                <a:solidFill>
                  <a:srgbClr val="17426B"/>
                </a:solidFill>
              </a:rPr>
              <a:t>FROST &amp; SULLIVAN </a:t>
            </a:r>
            <a:r>
              <a:rPr spc="-110" dirty="0">
                <a:solidFill>
                  <a:srgbClr val="17426B"/>
                </a:solidFill>
              </a:rPr>
              <a:t>LOGOS</a:t>
            </a:r>
          </a:p>
        </p:txBody>
      </p:sp>
      <p:sp>
        <p:nvSpPr>
          <p:cNvPr id="14"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5" name="TextBox 4"/>
          <p:cNvSpPr txBox="1"/>
          <p:nvPr/>
        </p:nvSpPr>
        <p:spPr>
          <a:xfrm>
            <a:off x="1143000" y="1642646"/>
            <a:ext cx="2819400" cy="338554"/>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BLUE</a:t>
            </a:r>
            <a:r>
              <a:rPr lang="en-US" sz="1600" dirty="0">
                <a:solidFill>
                  <a:srgbClr val="002060"/>
                </a:solidFill>
                <a:latin typeface="Arial" pitchFamily="34" charset="0"/>
                <a:cs typeface="Arial" pitchFamily="34" charset="0"/>
              </a:rPr>
              <a:t> Background (Primary)</a:t>
            </a:r>
          </a:p>
        </p:txBody>
      </p:sp>
      <p:pic>
        <p:nvPicPr>
          <p:cNvPr id="1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p:blipFill>
        <p:spPr bwMode="auto">
          <a:xfrm>
            <a:off x="1219200" y="7010400"/>
            <a:ext cx="2507938" cy="72736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391400" y="4038600"/>
            <a:ext cx="4038600" cy="45719"/>
          </a:xfrm>
          <a:prstGeom prst="rect">
            <a:avLst/>
          </a:prstGeom>
          <a:solidFill>
            <a:srgbClr val="1742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3" name="Picture 3" descr="N:\_F&amp;S Logos\PNG\F&amp;S-White-Backgrou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691354"/>
            <a:ext cx="3657600" cy="4987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4" name="Picture 4" descr="N:\_F&amp;S Logos\PNG\F&amp;S-Blue-Backgrou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209800"/>
            <a:ext cx="3657600" cy="49876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N:\_F&amp;S Logos\PNG\F&amp;S-White-Letter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5486400"/>
            <a:ext cx="3048000" cy="1606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391400" y="4267200"/>
            <a:ext cx="1143000" cy="923330"/>
          </a:xfrm>
          <a:prstGeom prst="rect">
            <a:avLst/>
          </a:prstGeom>
          <a:noFill/>
        </p:spPr>
        <p:txBody>
          <a:bodyPr wrap="square" rtlCol="0">
            <a:spAutoFit/>
          </a:bodyPr>
          <a:lstStyle/>
          <a:p>
            <a:r>
              <a:rPr lang="en-US" b="1" dirty="0">
                <a:solidFill>
                  <a:srgbClr val="002060"/>
                </a:solidFill>
                <a:latin typeface="Arial" pitchFamily="34" charset="0"/>
                <a:cs typeface="Arial" pitchFamily="34" charset="0"/>
              </a:rPr>
              <a:t>R: 23</a:t>
            </a:r>
          </a:p>
          <a:p>
            <a:r>
              <a:rPr lang="en-US" b="1" dirty="0">
                <a:solidFill>
                  <a:srgbClr val="002060"/>
                </a:solidFill>
                <a:latin typeface="Arial" pitchFamily="34" charset="0"/>
                <a:cs typeface="Arial" pitchFamily="34" charset="0"/>
              </a:rPr>
              <a:t>G: 66</a:t>
            </a:r>
          </a:p>
          <a:p>
            <a:r>
              <a:rPr lang="en-US" b="1" dirty="0">
                <a:solidFill>
                  <a:srgbClr val="002060"/>
                </a:solidFill>
                <a:latin typeface="Arial" pitchFamily="34" charset="0"/>
                <a:cs typeface="Arial" pitchFamily="34" charset="0"/>
              </a:rPr>
              <a:t>B: 107</a:t>
            </a:r>
          </a:p>
        </p:txBody>
      </p:sp>
      <p:sp>
        <p:nvSpPr>
          <p:cNvPr id="20" name="Rectangle 19"/>
          <p:cNvSpPr/>
          <p:nvPr/>
        </p:nvSpPr>
        <p:spPr>
          <a:xfrm>
            <a:off x="4261485" y="6781800"/>
            <a:ext cx="2895600" cy="1143000"/>
          </a:xfrm>
          <a:prstGeom prst="rect">
            <a:avLst/>
          </a:prstGeom>
          <a:solidFill>
            <a:srgbClr val="1742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4460553" y="6987540"/>
            <a:ext cx="2507937" cy="727363"/>
          </a:xfrm>
          <a:prstGeom prst="rect">
            <a:avLst/>
          </a:prstGeom>
          <a:noFill/>
          <a:extLst>
            <a:ext uri="{909E8E84-426E-40DD-AFC4-6F175D3DCCD1}">
              <a14:hiddenFill xmlns:a14="http://schemas.microsoft.com/office/drawing/2010/main">
                <a:solidFill>
                  <a:srgbClr val="FFFFFF"/>
                </a:solidFill>
              </a14:hiddenFill>
            </a:ext>
          </a:extLst>
        </p:spPr>
      </p:pic>
      <p:sp>
        <p:nvSpPr>
          <p:cNvPr id="22" name="object 2"/>
          <p:cNvSpPr/>
          <p:nvPr/>
        </p:nvSpPr>
        <p:spPr>
          <a:xfrm flipH="1">
            <a:off x="685800" y="1828801"/>
            <a:ext cx="228600" cy="4724400"/>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23" name="object 15"/>
          <p:cNvSpPr/>
          <p:nvPr/>
        </p:nvSpPr>
        <p:spPr>
          <a:xfrm>
            <a:off x="838200"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4" name="TextBox 23"/>
          <p:cNvSpPr txBox="1"/>
          <p:nvPr/>
        </p:nvSpPr>
        <p:spPr>
          <a:xfrm>
            <a:off x="1143000" y="3124200"/>
            <a:ext cx="4419600" cy="338554"/>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WHITE</a:t>
            </a:r>
            <a:r>
              <a:rPr lang="en-US" sz="1600" dirty="0">
                <a:solidFill>
                  <a:srgbClr val="002060"/>
                </a:solidFill>
                <a:latin typeface="Arial" pitchFamily="34" charset="0"/>
                <a:cs typeface="Arial" pitchFamily="34" charset="0"/>
              </a:rPr>
              <a:t> Background (Secondary, no shadow)</a:t>
            </a:r>
          </a:p>
        </p:txBody>
      </p:sp>
      <p:sp>
        <p:nvSpPr>
          <p:cNvPr id="25" name="TextBox 24"/>
          <p:cNvSpPr txBox="1"/>
          <p:nvPr/>
        </p:nvSpPr>
        <p:spPr>
          <a:xfrm>
            <a:off x="1143000" y="4690646"/>
            <a:ext cx="5638800" cy="338554"/>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BLACK</a:t>
            </a:r>
            <a:r>
              <a:rPr lang="en-US" sz="1600" dirty="0">
                <a:solidFill>
                  <a:srgbClr val="002060"/>
                </a:solidFill>
                <a:latin typeface="Arial" pitchFamily="34" charset="0"/>
                <a:cs typeface="Arial" pitchFamily="34" charset="0"/>
              </a:rPr>
              <a:t> Background (For use in pieces that are not in color.)</a:t>
            </a:r>
          </a:p>
        </p:txBody>
      </p:sp>
      <p:sp>
        <p:nvSpPr>
          <p:cNvPr id="26" name="object 15"/>
          <p:cNvSpPr/>
          <p:nvPr/>
        </p:nvSpPr>
        <p:spPr>
          <a:xfrm>
            <a:off x="838200" y="3234154"/>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7" name="object 15"/>
          <p:cNvSpPr/>
          <p:nvPr/>
        </p:nvSpPr>
        <p:spPr>
          <a:xfrm>
            <a:off x="838200" y="4800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8" name="object 15"/>
          <p:cNvSpPr/>
          <p:nvPr/>
        </p:nvSpPr>
        <p:spPr>
          <a:xfrm>
            <a:off x="838200" y="64008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9" name="TextBox 28"/>
          <p:cNvSpPr txBox="1"/>
          <p:nvPr/>
        </p:nvSpPr>
        <p:spPr>
          <a:xfrm>
            <a:off x="1143000" y="6324600"/>
            <a:ext cx="2590800" cy="338554"/>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BEST PRACTICES </a:t>
            </a:r>
            <a:r>
              <a:rPr lang="en-US" sz="1600" dirty="0">
                <a:solidFill>
                  <a:srgbClr val="002060"/>
                </a:solidFill>
                <a:latin typeface="Arial" pitchFamily="34" charset="0"/>
                <a:cs typeface="Arial" pitchFamily="34" charset="0"/>
              </a:rPr>
              <a:t>Logo</a:t>
            </a:r>
          </a:p>
        </p:txBody>
      </p:sp>
      <p:sp>
        <p:nvSpPr>
          <p:cNvPr id="4" name="TextBox 3"/>
          <p:cNvSpPr txBox="1"/>
          <p:nvPr/>
        </p:nvSpPr>
        <p:spPr>
          <a:xfrm>
            <a:off x="7315200" y="3657600"/>
            <a:ext cx="3962400" cy="369332"/>
          </a:xfrm>
          <a:prstGeom prst="rect">
            <a:avLst/>
          </a:prstGeom>
          <a:noFill/>
        </p:spPr>
        <p:txBody>
          <a:bodyPr wrap="square" rtlCol="0">
            <a:spAutoFit/>
          </a:bodyPr>
          <a:lstStyle/>
          <a:p>
            <a:r>
              <a:rPr lang="en-US" b="1" dirty="0">
                <a:solidFill>
                  <a:srgbClr val="002060"/>
                </a:solidFill>
                <a:latin typeface="Arial" pitchFamily="34" charset="0"/>
                <a:cs typeface="Arial" pitchFamily="34" charset="0"/>
              </a:rPr>
              <a:t>Blue Color Formula (Primary)</a:t>
            </a:r>
            <a:endParaRPr lang="en-US" dirty="0">
              <a:solidFill>
                <a:srgbClr val="002060"/>
              </a:solidFill>
              <a:latin typeface="Arial" pitchFamily="34" charset="0"/>
              <a:cs typeface="Arial" pitchFamily="34" charset="0"/>
            </a:endParaRPr>
          </a:p>
        </p:txBody>
      </p:sp>
      <p:sp>
        <p:nvSpPr>
          <p:cNvPr id="31" name="TextBox 30"/>
          <p:cNvSpPr txBox="1"/>
          <p:nvPr/>
        </p:nvSpPr>
        <p:spPr>
          <a:xfrm>
            <a:off x="8610600" y="4286071"/>
            <a:ext cx="1066800" cy="1200329"/>
          </a:xfrm>
          <a:prstGeom prst="rect">
            <a:avLst/>
          </a:prstGeom>
          <a:noFill/>
        </p:spPr>
        <p:txBody>
          <a:bodyPr wrap="square" rtlCol="0">
            <a:spAutoFit/>
          </a:bodyPr>
          <a:lstStyle/>
          <a:p>
            <a:r>
              <a:rPr lang="en-US" b="1" dirty="0">
                <a:solidFill>
                  <a:srgbClr val="002060"/>
                </a:solidFill>
                <a:latin typeface="Arial" pitchFamily="34" charset="0"/>
                <a:cs typeface="Arial" pitchFamily="34" charset="0"/>
              </a:rPr>
              <a:t>C: 98%</a:t>
            </a:r>
          </a:p>
          <a:p>
            <a:r>
              <a:rPr lang="en-US" b="1" dirty="0">
                <a:solidFill>
                  <a:srgbClr val="002060"/>
                </a:solidFill>
                <a:latin typeface="Arial" pitchFamily="34" charset="0"/>
                <a:cs typeface="Arial" pitchFamily="34" charset="0"/>
              </a:rPr>
              <a:t>M: 78%</a:t>
            </a:r>
          </a:p>
          <a:p>
            <a:r>
              <a:rPr lang="en-US" b="1" dirty="0">
                <a:solidFill>
                  <a:srgbClr val="002060"/>
                </a:solidFill>
                <a:latin typeface="Arial" pitchFamily="34" charset="0"/>
                <a:cs typeface="Arial" pitchFamily="34" charset="0"/>
              </a:rPr>
              <a:t>Y: 33%</a:t>
            </a:r>
          </a:p>
          <a:p>
            <a:r>
              <a:rPr lang="en-US" b="1" dirty="0">
                <a:solidFill>
                  <a:srgbClr val="002060"/>
                </a:solidFill>
                <a:latin typeface="Arial" pitchFamily="34" charset="0"/>
                <a:cs typeface="Arial" pitchFamily="34" charset="0"/>
              </a:rPr>
              <a:t>K: 20%</a:t>
            </a:r>
          </a:p>
        </p:txBody>
      </p:sp>
      <p:sp>
        <p:nvSpPr>
          <p:cNvPr id="32" name="Rectangle 31"/>
          <p:cNvSpPr/>
          <p:nvPr/>
        </p:nvSpPr>
        <p:spPr>
          <a:xfrm>
            <a:off x="7537137" y="6781800"/>
            <a:ext cx="2895600" cy="1143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7696200" y="7010400"/>
            <a:ext cx="2507937" cy="72736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696200" y="2286000"/>
            <a:ext cx="3429000" cy="646331"/>
          </a:xfrm>
          <a:prstGeom prst="rect">
            <a:avLst/>
          </a:prstGeom>
          <a:noFill/>
        </p:spPr>
        <p:txBody>
          <a:bodyPr wrap="square" rtlCol="0">
            <a:spAutoFit/>
          </a:bodyPr>
          <a:lstStyle/>
          <a:p>
            <a:r>
              <a:rPr lang="en-US" b="1" i="1" u="sng" dirty="0">
                <a:solidFill>
                  <a:srgbClr val="002060"/>
                </a:solidFill>
                <a:hlinkClick r:id="rId7"/>
              </a:rPr>
              <a:t>Download</a:t>
            </a:r>
            <a:r>
              <a:rPr lang="en-US" sz="100" i="1" u="sng" dirty="0">
                <a:solidFill>
                  <a:srgbClr val="002060"/>
                </a:solidFill>
                <a:hlinkClick r:id="rId7"/>
              </a:rPr>
              <a:t> </a:t>
            </a:r>
            <a:r>
              <a:rPr lang="en-US" sz="100" i="1" dirty="0">
                <a:solidFill>
                  <a:srgbClr val="002060"/>
                </a:solidFill>
                <a:hlinkClick r:id="rId7"/>
              </a:rPr>
              <a:t> </a:t>
            </a:r>
            <a:r>
              <a:rPr lang="en-US" i="1" dirty="0">
                <a:solidFill>
                  <a:srgbClr val="002060"/>
                </a:solidFill>
              </a:rPr>
              <a:t> Frost &amp; Sullivan </a:t>
            </a:r>
          </a:p>
          <a:p>
            <a:r>
              <a:rPr lang="en-US" i="1" dirty="0">
                <a:solidFill>
                  <a:srgbClr val="002060"/>
                </a:solidFill>
              </a:rPr>
              <a:t>and Best Practices Logo Variations</a:t>
            </a:r>
          </a:p>
        </p:txBody>
      </p:sp>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43000" y="5334000"/>
            <a:ext cx="3581400" cy="488373"/>
          </a:xfrm>
          <a:prstGeom prst="rect">
            <a:avLst/>
          </a:prstGeom>
        </p:spPr>
      </p:pic>
      <p:sp>
        <p:nvSpPr>
          <p:cNvPr id="6" name="Down Arrow 5"/>
          <p:cNvSpPr/>
          <p:nvPr/>
        </p:nvSpPr>
        <p:spPr>
          <a:xfrm>
            <a:off x="7391400" y="2438400"/>
            <a:ext cx="228600" cy="304800"/>
          </a:xfrm>
          <a:prstGeom prst="downArrow">
            <a:avLst/>
          </a:prstGeom>
          <a:solidFill>
            <a:srgbClr val="1742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7391400" y="2743200"/>
            <a:ext cx="228600" cy="0"/>
          </a:xfrm>
          <a:prstGeom prst="line">
            <a:avLst/>
          </a:prstGeom>
          <a:ln w="28575">
            <a:solidFill>
              <a:srgbClr val="17426B"/>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753600" y="4278868"/>
            <a:ext cx="1295400" cy="369332"/>
          </a:xfrm>
          <a:prstGeom prst="rect">
            <a:avLst/>
          </a:prstGeom>
          <a:noFill/>
        </p:spPr>
        <p:txBody>
          <a:bodyPr wrap="square" rtlCol="0">
            <a:spAutoFit/>
          </a:bodyPr>
          <a:lstStyle/>
          <a:p>
            <a:r>
              <a:rPr lang="en-US" b="1" dirty="0">
                <a:solidFill>
                  <a:srgbClr val="002060"/>
                </a:solidFill>
                <a:latin typeface="Arial" pitchFamily="34" charset="0"/>
                <a:cs typeface="Arial" pitchFamily="34" charset="0"/>
              </a:rPr>
              <a:t>PMS 540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40155" y="622810"/>
            <a:ext cx="10461245" cy="504625"/>
          </a:xfrm>
          <a:prstGeom prst="rect">
            <a:avLst/>
          </a:prstGeom>
        </p:spPr>
        <p:txBody>
          <a:bodyPr vert="horz" wrap="square" lIns="0" tIns="12065" rIns="0" bIns="0" rtlCol="0">
            <a:spAutoFit/>
          </a:bodyPr>
          <a:lstStyle/>
          <a:p>
            <a:pPr marL="12700">
              <a:lnSpc>
                <a:spcPct val="100000"/>
              </a:lnSpc>
              <a:spcBef>
                <a:spcPts val="95"/>
              </a:spcBef>
            </a:pPr>
            <a:r>
              <a:rPr lang="en-US" spc="-30" dirty="0">
                <a:solidFill>
                  <a:srgbClr val="17426B"/>
                </a:solidFill>
              </a:rPr>
              <a:t>BRAND INTEGRITY</a:t>
            </a:r>
            <a:endParaRPr spc="-95" dirty="0">
              <a:solidFill>
                <a:srgbClr val="17426B"/>
              </a:solidFill>
            </a:endParaRPr>
          </a:p>
        </p:txBody>
      </p:sp>
      <p:sp>
        <p:nvSpPr>
          <p:cNvPr id="13" name="object 13"/>
          <p:cNvSpPr/>
          <p:nvPr/>
        </p:nvSpPr>
        <p:spPr>
          <a:xfrm>
            <a:off x="838200" y="1600200"/>
            <a:ext cx="220979" cy="217170"/>
          </a:xfrm>
          <a:prstGeom prst="rect">
            <a:avLst/>
          </a:prstGeom>
          <a:blipFill>
            <a:blip r:embed="rId2" cstate="print"/>
            <a:stretch>
              <a:fillRect/>
            </a:stretch>
          </a:blipFill>
        </p:spPr>
        <p:txBody>
          <a:bodyPr wrap="square" lIns="0" tIns="0" rIns="0" bIns="0" rtlCol="0"/>
          <a:lstStyle/>
          <a:p>
            <a:endParaRPr/>
          </a:p>
        </p:txBody>
      </p:sp>
      <p:sp>
        <p:nvSpPr>
          <p:cNvPr id="15" name="object 15"/>
          <p:cNvSpPr/>
          <p:nvPr/>
        </p:nvSpPr>
        <p:spPr>
          <a:xfrm>
            <a:off x="838200" y="2297430"/>
            <a:ext cx="216408" cy="217170"/>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838200" y="3048000"/>
            <a:ext cx="216408" cy="220979"/>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838200" y="3512821"/>
            <a:ext cx="216408" cy="220979"/>
          </a:xfrm>
          <a:prstGeom prst="rect">
            <a:avLst/>
          </a:prstGeom>
          <a:blipFill>
            <a:blip r:embed="rId4" cstate="print"/>
            <a:stretch>
              <a:fillRect/>
            </a:stretch>
          </a:blipFill>
        </p:spPr>
        <p:txBody>
          <a:bodyPr wrap="square" lIns="0" tIns="0" rIns="0" bIns="0" rtlCol="0"/>
          <a:lstStyle/>
          <a:p>
            <a:endParaRPr/>
          </a:p>
        </p:txBody>
      </p:sp>
      <p:sp>
        <p:nvSpPr>
          <p:cNvPr id="17"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2" name="TextBox 1"/>
          <p:cNvSpPr txBox="1"/>
          <p:nvPr/>
        </p:nvSpPr>
        <p:spPr>
          <a:xfrm>
            <a:off x="1295400" y="1524000"/>
            <a:ext cx="9144000" cy="2800767"/>
          </a:xfrm>
          <a:prstGeom prst="rect">
            <a:avLst/>
          </a:prstGeom>
          <a:noFill/>
        </p:spPr>
        <p:txBody>
          <a:bodyPr wrap="square" rtlCol="0">
            <a:spAutoFit/>
          </a:bodyPr>
          <a:lstStyle/>
          <a:p>
            <a:r>
              <a:rPr lang="en-US" sz="1600" b="1" dirty="0">
                <a:solidFill>
                  <a:schemeClr val="tx2">
                    <a:lumMod val="75000"/>
                  </a:schemeClr>
                </a:solidFill>
                <a:latin typeface="Arial" pitchFamily="34" charset="0"/>
                <a:cs typeface="Arial" pitchFamily="34" charset="0"/>
              </a:rPr>
              <a:t>NEVER</a:t>
            </a:r>
            <a:r>
              <a:rPr lang="en-US" sz="1600" dirty="0">
                <a:solidFill>
                  <a:schemeClr val="tx2">
                    <a:lumMod val="75000"/>
                  </a:schemeClr>
                </a:solidFill>
                <a:latin typeface="Arial" pitchFamily="34" charset="0"/>
                <a:cs typeface="Arial" pitchFamily="34" charset="0"/>
              </a:rPr>
              <a:t> write out “and” when typing “Frost &amp; Sullivan” in the body of your text. (e.g. Frost and Sullivan)</a:t>
            </a:r>
          </a:p>
          <a:p>
            <a:endParaRPr lang="en-US" sz="1600" dirty="0">
              <a:solidFill>
                <a:schemeClr val="tx2">
                  <a:lumMod val="75000"/>
                </a:schemeClr>
              </a:solidFill>
              <a:latin typeface="Arial" pitchFamily="34" charset="0"/>
              <a:cs typeface="Arial" pitchFamily="34" charset="0"/>
            </a:endParaRPr>
          </a:p>
          <a:p>
            <a:r>
              <a:rPr lang="en-US" sz="1600" b="1" dirty="0">
                <a:solidFill>
                  <a:schemeClr val="tx2">
                    <a:lumMod val="75000"/>
                  </a:schemeClr>
                </a:solidFill>
                <a:latin typeface="Arial" pitchFamily="34" charset="0"/>
                <a:cs typeface="Arial" pitchFamily="34" charset="0"/>
              </a:rPr>
              <a:t>NEVER</a:t>
            </a:r>
            <a:r>
              <a:rPr lang="en-US" sz="1600" dirty="0">
                <a:solidFill>
                  <a:schemeClr val="tx2">
                    <a:lumMod val="75000"/>
                  </a:schemeClr>
                </a:solidFill>
                <a:latin typeface="Arial" pitchFamily="34" charset="0"/>
                <a:cs typeface="Arial" pitchFamily="34" charset="0"/>
              </a:rPr>
              <a:t> type out the Frost &amp; Sullivan logo yourself. The logo has spacing and alignment properties that cannot be duplicated simply by typing it out.</a:t>
            </a:r>
          </a:p>
          <a:p>
            <a:endParaRPr lang="en-US" sz="1600" dirty="0">
              <a:solidFill>
                <a:schemeClr val="tx2">
                  <a:lumMod val="75000"/>
                </a:schemeClr>
              </a:solidFill>
              <a:latin typeface="Arial" pitchFamily="34" charset="0"/>
              <a:cs typeface="Arial" pitchFamily="34" charset="0"/>
            </a:endParaRPr>
          </a:p>
          <a:p>
            <a:r>
              <a:rPr lang="en-US" sz="1600" b="1" dirty="0">
                <a:solidFill>
                  <a:schemeClr val="tx2">
                    <a:lumMod val="75000"/>
                  </a:schemeClr>
                </a:solidFill>
                <a:latin typeface="Arial" pitchFamily="34" charset="0"/>
                <a:cs typeface="Arial" pitchFamily="34" charset="0"/>
              </a:rPr>
              <a:t>NEVER</a:t>
            </a:r>
            <a:r>
              <a:rPr lang="en-US" sz="1600" dirty="0">
                <a:solidFill>
                  <a:schemeClr val="tx2">
                    <a:lumMod val="75000"/>
                  </a:schemeClr>
                </a:solidFill>
                <a:latin typeface="Arial" pitchFamily="34" charset="0"/>
                <a:cs typeface="Arial" pitchFamily="34" charset="0"/>
              </a:rPr>
              <a:t> let Frost &amp; Sullivan wrap onto two lines.</a:t>
            </a:r>
          </a:p>
          <a:p>
            <a:endParaRPr lang="en-US" sz="1600" dirty="0">
              <a:solidFill>
                <a:schemeClr val="tx2">
                  <a:lumMod val="75000"/>
                </a:schemeClr>
              </a:solidFill>
              <a:latin typeface="Arial" pitchFamily="34" charset="0"/>
              <a:cs typeface="Arial" pitchFamily="34" charset="0"/>
            </a:endParaRPr>
          </a:p>
          <a:p>
            <a:r>
              <a:rPr lang="en-US" sz="1600" b="1" dirty="0">
                <a:solidFill>
                  <a:schemeClr val="tx2">
                    <a:lumMod val="75000"/>
                  </a:schemeClr>
                </a:solidFill>
                <a:latin typeface="Arial" pitchFamily="34" charset="0"/>
                <a:cs typeface="Arial" pitchFamily="34" charset="0"/>
              </a:rPr>
              <a:t>NEVER</a:t>
            </a:r>
            <a:r>
              <a:rPr lang="en-US" sz="1600" dirty="0">
                <a:solidFill>
                  <a:schemeClr val="tx2">
                    <a:lumMod val="75000"/>
                  </a:schemeClr>
                </a:solidFill>
                <a:latin typeface="Arial" pitchFamily="34" charset="0"/>
                <a:cs typeface="Arial" pitchFamily="34" charset="0"/>
              </a:rPr>
              <a:t> refer to Frost &amp; Sullivan as “Frost” or “F&amp;S”, verbally or in written text.</a:t>
            </a:r>
          </a:p>
          <a:p>
            <a:endParaRPr lang="en-US" sz="1600" dirty="0">
              <a:solidFill>
                <a:schemeClr val="tx2">
                  <a:lumMod val="75000"/>
                </a:schemeClr>
              </a:solidFill>
              <a:latin typeface="Arial" pitchFamily="34" charset="0"/>
              <a:cs typeface="Arial" pitchFamily="34" charset="0"/>
            </a:endParaRPr>
          </a:p>
          <a:p>
            <a:r>
              <a:rPr lang="en-US" sz="1600" b="1" dirty="0">
                <a:solidFill>
                  <a:schemeClr val="tx2">
                    <a:lumMod val="75000"/>
                  </a:schemeClr>
                </a:solidFill>
                <a:latin typeface="Arial" pitchFamily="34" charset="0"/>
                <a:cs typeface="Arial" pitchFamily="34" charset="0"/>
              </a:rPr>
              <a:t>NEVER</a:t>
            </a:r>
            <a:r>
              <a:rPr lang="en-US" sz="1600" dirty="0">
                <a:solidFill>
                  <a:schemeClr val="tx2">
                    <a:lumMod val="75000"/>
                  </a:schemeClr>
                </a:solidFill>
                <a:latin typeface="Arial" pitchFamily="34" charset="0"/>
                <a:cs typeface="Arial" pitchFamily="34" charset="0"/>
              </a:rPr>
              <a:t> use the Frost &amp; Sullivan logo inside a phrase or as part of a sentence.</a:t>
            </a:r>
          </a:p>
        </p:txBody>
      </p:sp>
      <p:sp>
        <p:nvSpPr>
          <p:cNvPr id="20" name="object 16"/>
          <p:cNvSpPr/>
          <p:nvPr/>
        </p:nvSpPr>
        <p:spPr>
          <a:xfrm>
            <a:off x="838200" y="4038600"/>
            <a:ext cx="216408" cy="220979"/>
          </a:xfrm>
          <a:prstGeom prst="rect">
            <a:avLst/>
          </a:prstGeom>
          <a:blipFill>
            <a:blip r:embed="rId4" cstate="print"/>
            <a:stretch>
              <a:fillRect/>
            </a:stretch>
          </a:blipFill>
        </p:spPr>
        <p:txBody>
          <a:bodyPr wrap="square" lIns="0" tIns="0" rIns="0" bIns="0" rtlCol="0"/>
          <a:lstStyle/>
          <a:p>
            <a:endParaRPr/>
          </a:p>
        </p:txBody>
      </p:sp>
      <p:pic>
        <p:nvPicPr>
          <p:cNvPr id="307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5040382"/>
            <a:ext cx="7029081" cy="296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2"/>
          <p:cNvSpPr/>
          <p:nvPr/>
        </p:nvSpPr>
        <p:spPr>
          <a:xfrm>
            <a:off x="0" y="2667000"/>
            <a:ext cx="6324600" cy="3733800"/>
          </a:xfrm>
          <a:custGeom>
            <a:avLst/>
            <a:gdLst/>
            <a:ahLst/>
            <a:cxnLst/>
            <a:rect l="l" t="t" r="r" b="b"/>
            <a:pathLst>
              <a:path w="5753100" h="2352040">
                <a:moveTo>
                  <a:pt x="0" y="0"/>
                </a:moveTo>
                <a:lnTo>
                  <a:pt x="0" y="2351531"/>
                </a:lnTo>
                <a:lnTo>
                  <a:pt x="5752719" y="2351531"/>
                </a:lnTo>
                <a:lnTo>
                  <a:pt x="5752719" y="0"/>
                </a:lnTo>
                <a:lnTo>
                  <a:pt x="0" y="0"/>
                </a:lnTo>
                <a:close/>
              </a:path>
            </a:pathLst>
          </a:custGeom>
          <a:solidFill>
            <a:srgbClr val="00AFE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7" name="TextBox 16"/>
          <p:cNvSpPr txBox="1"/>
          <p:nvPr/>
        </p:nvSpPr>
        <p:spPr>
          <a:xfrm>
            <a:off x="1066800" y="2743200"/>
            <a:ext cx="5257800" cy="3046988"/>
          </a:xfrm>
          <a:prstGeom prst="rect">
            <a:avLst/>
          </a:prstGeom>
          <a:noFill/>
        </p:spPr>
        <p:txBody>
          <a:bodyPr wrap="square" rtlCol="0">
            <a:spAutoFit/>
          </a:bodyPr>
          <a:lstStyle/>
          <a:p>
            <a:pPr algn="just"/>
            <a:r>
              <a:rPr lang="en-US" sz="1600" b="1" i="1" dirty="0">
                <a:solidFill>
                  <a:schemeClr val="bg1"/>
                </a:solidFill>
                <a:latin typeface="Arial" pitchFamily="34" charset="0"/>
                <a:cs typeface="Arial" pitchFamily="34" charset="0"/>
              </a:rPr>
              <a:t>Year</a:t>
            </a:r>
          </a:p>
          <a:p>
            <a:pPr algn="just"/>
            <a:r>
              <a:rPr lang="en-US" sz="1600" i="1" dirty="0">
                <a:solidFill>
                  <a:schemeClr val="bg1"/>
                </a:solidFill>
                <a:latin typeface="Arial" pitchFamily="34" charset="0"/>
                <a:cs typeface="Arial" pitchFamily="34" charset="0"/>
              </a:rPr>
              <a:t>The award year will remain in the center portion of the logo, to the left of the ‘Best Practices Recognition’ text.</a:t>
            </a:r>
          </a:p>
          <a:p>
            <a:pPr algn="just"/>
            <a:endParaRPr lang="en-US" sz="1600" b="1"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Title</a:t>
            </a:r>
          </a:p>
          <a:p>
            <a:pPr algn="just"/>
            <a:r>
              <a:rPr lang="en-US" sz="1600" i="1" dirty="0">
                <a:solidFill>
                  <a:schemeClr val="bg1"/>
                </a:solidFill>
                <a:latin typeface="Arial" pitchFamily="34" charset="0"/>
                <a:cs typeface="Arial" pitchFamily="34" charset="0"/>
              </a:rPr>
              <a:t>The full recognition title will be displayed at the bottom of the logo, specifying the region, market, and category in which the company is being recognized. </a:t>
            </a:r>
          </a:p>
          <a:p>
            <a:pPr algn="just"/>
            <a:endParaRPr lang="en-US" sz="1600"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Generic</a:t>
            </a:r>
          </a:p>
          <a:p>
            <a:pPr algn="just"/>
            <a:r>
              <a:rPr lang="en-US" sz="1600" i="1" dirty="0">
                <a:solidFill>
                  <a:schemeClr val="bg1"/>
                </a:solidFill>
                <a:latin typeface="Arial" pitchFamily="34" charset="0"/>
                <a:cs typeface="Arial" pitchFamily="34" charset="0"/>
              </a:rPr>
              <a:t>The logo can be used in generic format which would not include the lower fifth of the logo (dark blue rectangle).</a:t>
            </a:r>
          </a:p>
        </p:txBody>
      </p:sp>
      <p:sp>
        <p:nvSpPr>
          <p:cNvPr id="4"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5" name="object 5"/>
          <p:cNvSpPr txBox="1">
            <a:spLocks noGrp="1"/>
          </p:cNvSpPr>
          <p:nvPr>
            <p:ph type="title"/>
          </p:nvPr>
        </p:nvSpPr>
        <p:spPr>
          <a:xfrm>
            <a:off x="777494" y="623572"/>
            <a:ext cx="6653530" cy="513080"/>
          </a:xfrm>
          <a:prstGeom prst="rect">
            <a:avLst/>
          </a:prstGeom>
        </p:spPr>
        <p:txBody>
          <a:bodyPr vert="horz" wrap="square" lIns="0" tIns="12065" rIns="0" bIns="0" rtlCol="0">
            <a:spAutoFit/>
          </a:bodyPr>
          <a:lstStyle/>
          <a:p>
            <a:pPr marL="12700">
              <a:lnSpc>
                <a:spcPct val="100000"/>
              </a:lnSpc>
              <a:spcBef>
                <a:spcPts val="95"/>
              </a:spcBef>
            </a:pPr>
            <a:r>
              <a:rPr lang="en-US" spc="-120" dirty="0">
                <a:solidFill>
                  <a:srgbClr val="17426B"/>
                </a:solidFill>
                <a:latin typeface="Arial" pitchFamily="34" charset="0"/>
                <a:cs typeface="Arial" pitchFamily="34" charset="0"/>
              </a:rPr>
              <a:t>BEST PRACTICES  LOGO</a:t>
            </a:r>
            <a:endParaRPr spc="-75" dirty="0">
              <a:solidFill>
                <a:srgbClr val="17426B"/>
              </a:solidFill>
              <a:latin typeface="Arial" pitchFamily="34" charset="0"/>
              <a:cs typeface="Arial" pitchFamily="34" charset="0"/>
            </a:endParaRPr>
          </a:p>
        </p:txBody>
      </p:sp>
      <p:sp>
        <p:nvSpPr>
          <p:cNvPr id="6" name="TextBox 5"/>
          <p:cNvSpPr txBox="1"/>
          <p:nvPr/>
        </p:nvSpPr>
        <p:spPr>
          <a:xfrm>
            <a:off x="1143000" y="1600200"/>
            <a:ext cx="9296400" cy="830997"/>
          </a:xfrm>
          <a:prstGeom prst="rect">
            <a:avLst/>
          </a:prstGeom>
          <a:noFill/>
        </p:spPr>
        <p:txBody>
          <a:bodyPr wrap="square" rtlCol="0">
            <a:spAutoFit/>
          </a:bodyPr>
          <a:lstStyle/>
          <a:p>
            <a:pPr algn="just"/>
            <a:r>
              <a:rPr lang="en-US" sz="1600" dirty="0">
                <a:solidFill>
                  <a:srgbClr val="002060"/>
                </a:solidFill>
                <a:latin typeface="Arial" pitchFamily="34" charset="0"/>
                <a:cs typeface="Arial" pitchFamily="34" charset="0"/>
              </a:rPr>
              <a:t>The </a:t>
            </a:r>
            <a:r>
              <a:rPr lang="en-US" sz="1600" b="1" dirty="0">
                <a:solidFill>
                  <a:srgbClr val="002060"/>
                </a:solidFill>
                <a:latin typeface="Arial" pitchFamily="34" charset="0"/>
                <a:cs typeface="Arial" pitchFamily="34" charset="0"/>
              </a:rPr>
              <a:t>Best Practices Logo </a:t>
            </a:r>
            <a:r>
              <a:rPr lang="en-US" sz="1600" dirty="0">
                <a:solidFill>
                  <a:srgbClr val="002060"/>
                </a:solidFill>
                <a:latin typeface="Arial" pitchFamily="34" charset="0"/>
                <a:cs typeface="Arial" pitchFamily="34" charset="0"/>
              </a:rPr>
              <a:t>is a globally recognized image of Frost &amp; Sullivan’s prominent brand. For more than 20 years, the Best Practices logo has been promoted via print and online, identifying some of the top leading companies in various markets and regions. </a:t>
            </a:r>
          </a:p>
        </p:txBody>
      </p:sp>
      <p:sp>
        <p:nvSpPr>
          <p:cNvPr id="13" name="object 2"/>
          <p:cNvSpPr/>
          <p:nvPr/>
        </p:nvSpPr>
        <p:spPr>
          <a:xfrm flipH="1">
            <a:off x="685800" y="1862245"/>
            <a:ext cx="228600" cy="5071956"/>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14" name="object 15"/>
          <p:cNvSpPr/>
          <p:nvPr/>
        </p:nvSpPr>
        <p:spPr>
          <a:xfrm>
            <a:off x="851853"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15" name="object 15"/>
          <p:cNvSpPr/>
          <p:nvPr/>
        </p:nvSpPr>
        <p:spPr>
          <a:xfrm>
            <a:off x="851853" y="2895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19" name="object 15"/>
          <p:cNvSpPr/>
          <p:nvPr/>
        </p:nvSpPr>
        <p:spPr>
          <a:xfrm>
            <a:off x="838200" y="68580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7" name="TextBox 6"/>
          <p:cNvSpPr txBox="1"/>
          <p:nvPr/>
        </p:nvSpPr>
        <p:spPr>
          <a:xfrm>
            <a:off x="1066800" y="6789003"/>
            <a:ext cx="4800600" cy="830997"/>
          </a:xfrm>
          <a:prstGeom prst="rect">
            <a:avLst/>
          </a:prstGeom>
          <a:noFill/>
        </p:spPr>
        <p:txBody>
          <a:bodyPr wrap="square" rtlCol="0">
            <a:spAutoFit/>
          </a:bodyPr>
          <a:lstStyle/>
          <a:p>
            <a:pPr algn="just"/>
            <a:r>
              <a:rPr lang="en-US" sz="1600" dirty="0">
                <a:solidFill>
                  <a:srgbClr val="002060"/>
                </a:solidFill>
                <a:latin typeface="Arial" pitchFamily="34" charset="0"/>
                <a:cs typeface="Arial" pitchFamily="34" charset="0"/>
              </a:rPr>
              <a:t>This image is to not to be modified in any way as to ensure the legitimacy of the logo stays intact as the official recognition of Frost &amp; Sullivan. </a:t>
            </a:r>
          </a:p>
        </p:txBody>
      </p:sp>
      <p:pic>
        <p:nvPicPr>
          <p:cNvPr id="3" name="Picture 2" descr="A blue and white rectangular sign&#10;&#10;AI-generated content may be incorrect.">
            <a:extLst>
              <a:ext uri="{FF2B5EF4-FFF2-40B4-BE49-F238E27FC236}">
                <a16:creationId xmlns:a16="http://schemas.microsoft.com/office/drawing/2014/main" id="{DC6B0AF1-6815-5D47-E3EA-F51EBBFE15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4812" y="3728932"/>
            <a:ext cx="3582088" cy="264646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5" name="object 5"/>
          <p:cNvSpPr txBox="1">
            <a:spLocks noGrp="1"/>
          </p:cNvSpPr>
          <p:nvPr>
            <p:ph type="title"/>
          </p:nvPr>
        </p:nvSpPr>
        <p:spPr>
          <a:xfrm>
            <a:off x="777494" y="623572"/>
            <a:ext cx="9738106" cy="504625"/>
          </a:xfrm>
          <a:prstGeom prst="rect">
            <a:avLst/>
          </a:prstGeom>
        </p:spPr>
        <p:txBody>
          <a:bodyPr vert="horz" wrap="square" lIns="0" tIns="12065" rIns="0" bIns="0" rtlCol="0">
            <a:spAutoFit/>
          </a:bodyPr>
          <a:lstStyle/>
          <a:p>
            <a:pPr marL="12700">
              <a:lnSpc>
                <a:spcPct val="100000"/>
              </a:lnSpc>
              <a:spcBef>
                <a:spcPts val="95"/>
              </a:spcBef>
            </a:pPr>
            <a:r>
              <a:rPr lang="en-US" spc="-30" dirty="0">
                <a:solidFill>
                  <a:srgbClr val="17426B"/>
                </a:solidFill>
              </a:rPr>
              <a:t>BRAND INTEGRITY</a:t>
            </a:r>
            <a:endParaRPr spc="-75" dirty="0">
              <a:solidFill>
                <a:srgbClr val="17426B"/>
              </a:solidFill>
              <a:latin typeface="Arial" pitchFamily="34" charset="0"/>
              <a:cs typeface="Arial" pitchFamily="34" charset="0"/>
            </a:endParaRPr>
          </a:p>
        </p:txBody>
      </p:sp>
      <p:sp>
        <p:nvSpPr>
          <p:cNvPr id="6" name="TextBox 5"/>
          <p:cNvSpPr txBox="1"/>
          <p:nvPr/>
        </p:nvSpPr>
        <p:spPr>
          <a:xfrm>
            <a:off x="1143000" y="1600200"/>
            <a:ext cx="9296400" cy="1323439"/>
          </a:xfrm>
          <a:prstGeom prst="rect">
            <a:avLst/>
          </a:prstGeom>
          <a:noFill/>
        </p:spPr>
        <p:txBody>
          <a:bodyPr wrap="square" rtlCol="0">
            <a:spAutoFit/>
          </a:bodyPr>
          <a:lstStyle/>
          <a:p>
            <a:pPr algn="just"/>
            <a:r>
              <a:rPr lang="en-US" sz="1600" dirty="0">
                <a:solidFill>
                  <a:srgbClr val="002060"/>
                </a:solidFill>
                <a:latin typeface="Arial" pitchFamily="34" charset="0"/>
                <a:cs typeface="Arial" pitchFamily="34" charset="0"/>
              </a:rPr>
              <a:t>Please refrain from </a:t>
            </a:r>
            <a:r>
              <a:rPr lang="en-US" sz="1600" b="1" u="sng" dirty="0">
                <a:solidFill>
                  <a:srgbClr val="002060"/>
                </a:solidFill>
                <a:latin typeface="Arial" pitchFamily="34" charset="0"/>
                <a:cs typeface="Arial" pitchFamily="34" charset="0"/>
              </a:rPr>
              <a:t>altering the recognition logo</a:t>
            </a:r>
            <a:r>
              <a:rPr lang="en-US" sz="1600" dirty="0">
                <a:solidFill>
                  <a:srgbClr val="002060"/>
                </a:solidFill>
                <a:latin typeface="Arial" pitchFamily="34" charset="0"/>
                <a:cs typeface="Arial" pitchFamily="34" charset="0"/>
              </a:rPr>
              <a:t> in </a:t>
            </a:r>
            <a:r>
              <a:rPr lang="en-US" sz="1600" b="1" u="sng" dirty="0">
                <a:solidFill>
                  <a:srgbClr val="002060"/>
                </a:solidFill>
                <a:latin typeface="Arial" pitchFamily="34" charset="0"/>
                <a:cs typeface="Arial" pitchFamily="34" charset="0"/>
              </a:rPr>
              <a:t>any way</a:t>
            </a:r>
            <a:r>
              <a:rPr lang="en-US" sz="1600" dirty="0">
                <a:solidFill>
                  <a:srgbClr val="002060"/>
                </a:solidFill>
                <a:latin typeface="Arial" pitchFamily="34" charset="0"/>
                <a:cs typeface="Arial" pitchFamily="34" charset="0"/>
              </a:rPr>
              <a:t>. If you need support with incorporating your logo in a design, please contact a member of the Best Practices team for assistance.</a:t>
            </a:r>
          </a:p>
          <a:p>
            <a:pPr algn="just"/>
            <a:endParaRPr lang="en-US" sz="1600" dirty="0">
              <a:solidFill>
                <a:srgbClr val="002060"/>
              </a:solidFill>
              <a:latin typeface="Arial" pitchFamily="34" charset="0"/>
              <a:cs typeface="Arial" pitchFamily="34" charset="0"/>
            </a:endParaRPr>
          </a:p>
          <a:p>
            <a:pPr algn="just"/>
            <a:r>
              <a:rPr lang="en-US" sz="1600" dirty="0">
                <a:solidFill>
                  <a:srgbClr val="002060"/>
                </a:solidFill>
                <a:latin typeface="Arial" pitchFamily="34" charset="0"/>
                <a:cs typeface="Arial" pitchFamily="34" charset="0"/>
              </a:rPr>
              <a:t>Changing the award logo in any way does not coincide with our branding. This includes, but is not limited to the below alterations.</a:t>
            </a:r>
          </a:p>
        </p:txBody>
      </p:sp>
      <p:sp>
        <p:nvSpPr>
          <p:cNvPr id="13" name="object 2"/>
          <p:cNvSpPr/>
          <p:nvPr/>
        </p:nvSpPr>
        <p:spPr>
          <a:xfrm flipH="1">
            <a:off x="685800" y="1862245"/>
            <a:ext cx="228600" cy="728555"/>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14" name="object 15"/>
          <p:cNvSpPr/>
          <p:nvPr/>
        </p:nvSpPr>
        <p:spPr>
          <a:xfrm>
            <a:off x="851853"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18" name="object 15"/>
          <p:cNvSpPr/>
          <p:nvPr/>
        </p:nvSpPr>
        <p:spPr>
          <a:xfrm>
            <a:off x="851853" y="2438454"/>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2" name="TextBox 1"/>
          <p:cNvSpPr txBox="1"/>
          <p:nvPr/>
        </p:nvSpPr>
        <p:spPr>
          <a:xfrm>
            <a:off x="1828800" y="3048000"/>
            <a:ext cx="8077200" cy="1323439"/>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NEVER</a:t>
            </a:r>
            <a:r>
              <a:rPr lang="en-US" sz="1600" dirty="0">
                <a:solidFill>
                  <a:srgbClr val="002060"/>
                </a:solidFill>
                <a:latin typeface="Arial" pitchFamily="34" charset="0"/>
                <a:cs typeface="Arial" pitchFamily="34" charset="0"/>
              </a:rPr>
              <a:t> change the color, size, text spacing or font.</a:t>
            </a:r>
          </a:p>
          <a:p>
            <a:endParaRPr lang="en-US" sz="1600" dirty="0">
              <a:solidFill>
                <a:srgbClr val="002060"/>
              </a:solidFill>
              <a:latin typeface="Arial" pitchFamily="34" charset="0"/>
              <a:cs typeface="Arial" pitchFamily="34" charset="0"/>
            </a:endParaRPr>
          </a:p>
          <a:p>
            <a:r>
              <a:rPr lang="en-US" sz="1600" b="1" dirty="0">
                <a:solidFill>
                  <a:srgbClr val="002060"/>
                </a:solidFill>
                <a:latin typeface="Arial" pitchFamily="34" charset="0"/>
                <a:cs typeface="Arial" pitchFamily="34" charset="0"/>
              </a:rPr>
              <a:t>NEVER</a:t>
            </a:r>
            <a:r>
              <a:rPr lang="en-US" sz="1600" dirty="0">
                <a:solidFill>
                  <a:srgbClr val="002060"/>
                </a:solidFill>
                <a:latin typeface="Arial" pitchFamily="34" charset="0"/>
                <a:cs typeface="Arial" pitchFamily="34" charset="0"/>
              </a:rPr>
              <a:t> change the font of the year.</a:t>
            </a:r>
          </a:p>
          <a:p>
            <a:endParaRPr lang="en-US" sz="1600" dirty="0">
              <a:solidFill>
                <a:srgbClr val="002060"/>
              </a:solidFill>
              <a:latin typeface="Arial" pitchFamily="34" charset="0"/>
              <a:cs typeface="Arial" pitchFamily="34" charset="0"/>
            </a:endParaRPr>
          </a:p>
          <a:p>
            <a:r>
              <a:rPr lang="en-US" sz="1600" b="1" dirty="0">
                <a:solidFill>
                  <a:srgbClr val="002060"/>
                </a:solidFill>
                <a:latin typeface="Arial" pitchFamily="34" charset="0"/>
                <a:cs typeface="Arial" pitchFamily="34" charset="0"/>
              </a:rPr>
              <a:t>NEVER</a:t>
            </a:r>
            <a:r>
              <a:rPr lang="en-US" sz="1600" dirty="0">
                <a:solidFill>
                  <a:srgbClr val="002060"/>
                </a:solidFill>
                <a:latin typeface="Arial" pitchFamily="34" charset="0"/>
                <a:cs typeface="Arial" pitchFamily="34" charset="0"/>
              </a:rPr>
              <a:t> adjust the size ratio of the logo or change the style/design.</a:t>
            </a:r>
          </a:p>
        </p:txBody>
      </p:sp>
      <p:sp>
        <p:nvSpPr>
          <p:cNvPr id="17" name="object 13"/>
          <p:cNvSpPr/>
          <p:nvPr/>
        </p:nvSpPr>
        <p:spPr>
          <a:xfrm>
            <a:off x="1447800" y="3124200"/>
            <a:ext cx="220979" cy="217170"/>
          </a:xfrm>
          <a:prstGeom prst="rect">
            <a:avLst/>
          </a:prstGeom>
          <a:blipFill>
            <a:blip r:embed="rId2" cstate="print"/>
            <a:stretch>
              <a:fillRect/>
            </a:stretch>
          </a:blipFill>
        </p:spPr>
        <p:txBody>
          <a:bodyPr wrap="square" lIns="0" tIns="0" rIns="0" bIns="0" rtlCol="0"/>
          <a:lstStyle/>
          <a:p>
            <a:endParaRPr/>
          </a:p>
        </p:txBody>
      </p:sp>
      <p:sp>
        <p:nvSpPr>
          <p:cNvPr id="19" name="object 13"/>
          <p:cNvSpPr/>
          <p:nvPr/>
        </p:nvSpPr>
        <p:spPr>
          <a:xfrm>
            <a:off x="1447800" y="3581400"/>
            <a:ext cx="220979" cy="217170"/>
          </a:xfrm>
          <a:prstGeom prst="rect">
            <a:avLst/>
          </a:prstGeom>
          <a:blipFill>
            <a:blip r:embed="rId2" cstate="print"/>
            <a:stretch>
              <a:fillRect/>
            </a:stretch>
          </a:blipFill>
        </p:spPr>
        <p:txBody>
          <a:bodyPr wrap="square" lIns="0" tIns="0" rIns="0" bIns="0" rtlCol="0"/>
          <a:lstStyle/>
          <a:p>
            <a:endParaRPr/>
          </a:p>
        </p:txBody>
      </p:sp>
      <p:sp>
        <p:nvSpPr>
          <p:cNvPr id="20" name="object 13"/>
          <p:cNvSpPr/>
          <p:nvPr/>
        </p:nvSpPr>
        <p:spPr>
          <a:xfrm>
            <a:off x="1447800" y="4038600"/>
            <a:ext cx="220979" cy="217170"/>
          </a:xfrm>
          <a:prstGeom prst="rect">
            <a:avLst/>
          </a:prstGeom>
          <a:blipFill>
            <a:blip r:embed="rId2" cstate="print"/>
            <a:stretch>
              <a:fillRect/>
            </a:stretch>
          </a:blipFill>
        </p:spPr>
        <p:txBody>
          <a:bodyPr wrap="square" lIns="0" tIns="0" rIns="0" bIns="0" rtlCol="0"/>
          <a:lstStyle/>
          <a:p>
            <a:endParaRPr/>
          </a:p>
        </p:txBody>
      </p:sp>
      <p:pic>
        <p:nvPicPr>
          <p:cNvPr id="7" name="Picture 6">
            <a:extLst>
              <a:ext uri="{FF2B5EF4-FFF2-40B4-BE49-F238E27FC236}">
                <a16:creationId xmlns:a16="http://schemas.microsoft.com/office/drawing/2014/main" id="{D7B333EA-8839-5308-F862-4532077863FD}"/>
              </a:ext>
            </a:extLst>
          </p:cNvPr>
          <p:cNvPicPr>
            <a:picLocks noChangeAspect="1"/>
          </p:cNvPicPr>
          <p:nvPr/>
        </p:nvPicPr>
        <p:blipFill>
          <a:blip r:embed="rId3"/>
          <a:stretch>
            <a:fillRect/>
          </a:stretch>
        </p:blipFill>
        <p:spPr>
          <a:xfrm>
            <a:off x="1219200" y="4458487"/>
            <a:ext cx="8839200" cy="4196727"/>
          </a:xfrm>
          <a:prstGeom prst="rect">
            <a:avLst/>
          </a:prstGeom>
        </p:spPr>
      </p:pic>
    </p:spTree>
    <p:extLst>
      <p:ext uri="{BB962C8B-B14F-4D97-AF65-F5344CB8AC3E}">
        <p14:creationId xmlns:p14="http://schemas.microsoft.com/office/powerpoint/2010/main" val="4190808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2"/>
          <p:cNvSpPr/>
          <p:nvPr/>
        </p:nvSpPr>
        <p:spPr>
          <a:xfrm>
            <a:off x="0" y="3500497"/>
            <a:ext cx="7924800" cy="3200400"/>
          </a:xfrm>
          <a:custGeom>
            <a:avLst/>
            <a:gdLst/>
            <a:ahLst/>
            <a:cxnLst/>
            <a:rect l="l" t="t" r="r" b="b"/>
            <a:pathLst>
              <a:path w="5753100" h="2352040">
                <a:moveTo>
                  <a:pt x="0" y="0"/>
                </a:moveTo>
                <a:lnTo>
                  <a:pt x="0" y="2351531"/>
                </a:lnTo>
                <a:lnTo>
                  <a:pt x="5752719" y="2351531"/>
                </a:lnTo>
                <a:lnTo>
                  <a:pt x="5752719" y="0"/>
                </a:lnTo>
                <a:lnTo>
                  <a:pt x="0" y="0"/>
                </a:lnTo>
                <a:close/>
              </a:path>
            </a:pathLst>
          </a:custGeom>
          <a:solidFill>
            <a:srgbClr val="00AFEF"/>
          </a:solidFill>
          <a:effectLst>
            <a:outerShdw blurRad="50800" dist="38100" dir="2700000" algn="tl" rotWithShape="0">
              <a:prstClr val="black">
                <a:alpha val="40000"/>
              </a:prstClr>
            </a:outerShdw>
          </a:effectLst>
        </p:spPr>
        <p:txBody>
          <a:bodyPr wrap="square" lIns="0" tIns="0" rIns="0" bIns="0" rtlCol="0"/>
          <a:lstStyle/>
          <a:p>
            <a:endParaRPr/>
          </a:p>
        </p:txBody>
      </p:sp>
      <p:sp>
        <p:nvSpPr>
          <p:cNvPr id="17" name="TextBox 16"/>
          <p:cNvSpPr txBox="1"/>
          <p:nvPr/>
        </p:nvSpPr>
        <p:spPr>
          <a:xfrm>
            <a:off x="1066800" y="3652897"/>
            <a:ext cx="6400800" cy="3046988"/>
          </a:xfrm>
          <a:prstGeom prst="rect">
            <a:avLst/>
          </a:prstGeom>
          <a:noFill/>
        </p:spPr>
        <p:txBody>
          <a:bodyPr wrap="square" rtlCol="0">
            <a:spAutoFit/>
          </a:bodyPr>
          <a:lstStyle/>
          <a:p>
            <a:pPr algn="just"/>
            <a:r>
              <a:rPr lang="en-US" sz="1600" b="1" i="1" dirty="0">
                <a:solidFill>
                  <a:schemeClr val="bg1"/>
                </a:solidFill>
                <a:latin typeface="Arial" pitchFamily="34" charset="0"/>
                <a:cs typeface="Arial" pitchFamily="34" charset="0"/>
              </a:rPr>
              <a:t>Year</a:t>
            </a:r>
          </a:p>
          <a:p>
            <a:pPr algn="just"/>
            <a:r>
              <a:rPr lang="en-US" sz="1600" i="1" dirty="0">
                <a:solidFill>
                  <a:schemeClr val="bg1"/>
                </a:solidFill>
                <a:latin typeface="Arial" pitchFamily="34" charset="0"/>
                <a:cs typeface="Arial" pitchFamily="34" charset="0"/>
              </a:rPr>
              <a:t>Stated first, this will indicate the year the research was conducted.</a:t>
            </a:r>
          </a:p>
          <a:p>
            <a:pPr algn="just"/>
            <a:endParaRPr lang="en-US" sz="1600" b="1"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Region</a:t>
            </a:r>
          </a:p>
          <a:p>
            <a:pPr algn="just"/>
            <a:r>
              <a:rPr lang="en-US" sz="1600" i="1" dirty="0">
                <a:solidFill>
                  <a:schemeClr val="bg1"/>
                </a:solidFill>
                <a:latin typeface="Arial" pitchFamily="34" charset="0"/>
                <a:cs typeface="Arial" pitchFamily="34" charset="0"/>
              </a:rPr>
              <a:t>Second, the region in which the research is focused.</a:t>
            </a:r>
          </a:p>
          <a:p>
            <a:pPr algn="just"/>
            <a:endParaRPr lang="en-US" sz="1600" b="1"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Market</a:t>
            </a:r>
          </a:p>
          <a:p>
            <a:pPr algn="just"/>
            <a:r>
              <a:rPr lang="en-US" sz="1600" i="1" dirty="0">
                <a:solidFill>
                  <a:schemeClr val="bg1"/>
                </a:solidFill>
                <a:latin typeface="Arial" pitchFamily="34" charset="0"/>
                <a:cs typeface="Arial" pitchFamily="34" charset="0"/>
              </a:rPr>
              <a:t>Third, the market the company is leading will be indicated.</a:t>
            </a:r>
          </a:p>
          <a:p>
            <a:pPr algn="just"/>
            <a:endParaRPr lang="en-US" sz="1600" b="1" i="1" dirty="0">
              <a:solidFill>
                <a:schemeClr val="bg1"/>
              </a:solidFill>
              <a:latin typeface="Arial" pitchFamily="34" charset="0"/>
              <a:cs typeface="Arial" pitchFamily="34" charset="0"/>
            </a:endParaRPr>
          </a:p>
          <a:p>
            <a:pPr algn="just"/>
            <a:r>
              <a:rPr lang="en-US" sz="1600" b="1" i="1" dirty="0">
                <a:solidFill>
                  <a:schemeClr val="bg1"/>
                </a:solidFill>
                <a:latin typeface="Arial" pitchFamily="34" charset="0"/>
                <a:cs typeface="Arial" pitchFamily="34" charset="0"/>
              </a:rPr>
              <a:t>Category</a:t>
            </a:r>
            <a:endParaRPr lang="en-US" sz="1600" i="1" dirty="0">
              <a:solidFill>
                <a:schemeClr val="bg1"/>
              </a:solidFill>
              <a:latin typeface="Arial" pitchFamily="34" charset="0"/>
              <a:cs typeface="Arial" pitchFamily="34" charset="0"/>
            </a:endParaRPr>
          </a:p>
          <a:p>
            <a:pPr algn="just"/>
            <a:r>
              <a:rPr lang="en-US" sz="1600" i="1" dirty="0">
                <a:solidFill>
                  <a:schemeClr val="bg1"/>
                </a:solidFill>
                <a:latin typeface="Arial" pitchFamily="34" charset="0"/>
                <a:cs typeface="Arial" pitchFamily="34" charset="0"/>
              </a:rPr>
              <a:t>Lastly, the official Best Practices recognition category will be included.</a:t>
            </a:r>
          </a:p>
        </p:txBody>
      </p:sp>
      <p:sp>
        <p:nvSpPr>
          <p:cNvPr id="4" name="object 4"/>
          <p:cNvSpPr/>
          <p:nvPr/>
        </p:nvSpPr>
        <p:spPr>
          <a:xfrm>
            <a:off x="819150" y="1256156"/>
            <a:ext cx="9772650" cy="45719"/>
          </a:xfrm>
          <a:custGeom>
            <a:avLst/>
            <a:gdLst/>
            <a:ahLst/>
            <a:cxnLst/>
            <a:rect l="l" t="t" r="r" b="b"/>
            <a:pathLst>
              <a:path w="6191250">
                <a:moveTo>
                  <a:pt x="0" y="0"/>
                </a:moveTo>
                <a:lnTo>
                  <a:pt x="6191250" y="0"/>
                </a:lnTo>
              </a:path>
            </a:pathLst>
          </a:custGeom>
          <a:ln w="57150">
            <a:solidFill>
              <a:srgbClr val="BBD8ED"/>
            </a:solidFill>
          </a:ln>
        </p:spPr>
        <p:txBody>
          <a:bodyPr wrap="square" lIns="0" tIns="0" rIns="0" bIns="0" rtlCol="0"/>
          <a:lstStyle/>
          <a:p>
            <a:endParaRPr/>
          </a:p>
        </p:txBody>
      </p:sp>
      <p:sp>
        <p:nvSpPr>
          <p:cNvPr id="5" name="object 5"/>
          <p:cNvSpPr txBox="1">
            <a:spLocks noGrp="1"/>
          </p:cNvSpPr>
          <p:nvPr>
            <p:ph type="title"/>
          </p:nvPr>
        </p:nvSpPr>
        <p:spPr>
          <a:xfrm>
            <a:off x="777494" y="623572"/>
            <a:ext cx="6653530" cy="513080"/>
          </a:xfrm>
          <a:prstGeom prst="rect">
            <a:avLst/>
          </a:prstGeom>
        </p:spPr>
        <p:txBody>
          <a:bodyPr vert="horz" wrap="square" lIns="0" tIns="12065" rIns="0" bIns="0" rtlCol="0">
            <a:spAutoFit/>
          </a:bodyPr>
          <a:lstStyle/>
          <a:p>
            <a:pPr marL="12700">
              <a:lnSpc>
                <a:spcPct val="100000"/>
              </a:lnSpc>
              <a:spcBef>
                <a:spcPts val="95"/>
              </a:spcBef>
            </a:pPr>
            <a:r>
              <a:rPr lang="en-US" spc="-120" dirty="0">
                <a:solidFill>
                  <a:srgbClr val="17426B"/>
                </a:solidFill>
                <a:latin typeface="Arial" pitchFamily="34" charset="0"/>
                <a:cs typeface="Arial" pitchFamily="34" charset="0"/>
              </a:rPr>
              <a:t>RECOGNITION TITLE</a:t>
            </a:r>
            <a:endParaRPr spc="-75" dirty="0">
              <a:solidFill>
                <a:srgbClr val="17426B"/>
              </a:solidFill>
              <a:latin typeface="Arial" pitchFamily="34" charset="0"/>
              <a:cs typeface="Arial" pitchFamily="34" charset="0"/>
            </a:endParaRPr>
          </a:p>
        </p:txBody>
      </p:sp>
      <p:sp>
        <p:nvSpPr>
          <p:cNvPr id="6" name="TextBox 5"/>
          <p:cNvSpPr txBox="1"/>
          <p:nvPr/>
        </p:nvSpPr>
        <p:spPr>
          <a:xfrm>
            <a:off x="1143000" y="1600200"/>
            <a:ext cx="9296400" cy="338554"/>
          </a:xfrm>
          <a:prstGeom prst="rect">
            <a:avLst/>
          </a:prstGeom>
          <a:noFill/>
        </p:spPr>
        <p:txBody>
          <a:bodyPr wrap="square" rtlCol="0">
            <a:spAutoFit/>
          </a:bodyPr>
          <a:lstStyle/>
          <a:p>
            <a:r>
              <a:rPr lang="en-US" sz="1600" dirty="0">
                <a:solidFill>
                  <a:srgbClr val="002060"/>
                </a:solidFill>
                <a:latin typeface="Arial" pitchFamily="34" charset="0"/>
                <a:cs typeface="Arial" pitchFamily="34" charset="0"/>
              </a:rPr>
              <a:t>The formal and official layout of the </a:t>
            </a:r>
            <a:r>
              <a:rPr lang="en-US" sz="1600" b="1" dirty="0">
                <a:solidFill>
                  <a:srgbClr val="002060"/>
                </a:solidFill>
                <a:latin typeface="Arial" pitchFamily="34" charset="0"/>
                <a:cs typeface="Arial" pitchFamily="34" charset="0"/>
              </a:rPr>
              <a:t>Best Practices Award Title </a:t>
            </a:r>
            <a:r>
              <a:rPr lang="en-US" sz="1600" dirty="0">
                <a:solidFill>
                  <a:srgbClr val="002060"/>
                </a:solidFill>
                <a:latin typeface="Arial" pitchFamily="34" charset="0"/>
                <a:cs typeface="Arial" pitchFamily="34" charset="0"/>
              </a:rPr>
              <a:t>is shown below:</a:t>
            </a:r>
          </a:p>
        </p:txBody>
      </p:sp>
      <p:sp>
        <p:nvSpPr>
          <p:cNvPr id="13" name="object 2"/>
          <p:cNvSpPr/>
          <p:nvPr/>
        </p:nvSpPr>
        <p:spPr>
          <a:xfrm flipH="1">
            <a:off x="685800" y="1862244"/>
            <a:ext cx="228600" cy="5300555"/>
          </a:xfrm>
          <a:custGeom>
            <a:avLst/>
            <a:gdLst/>
            <a:ahLst/>
            <a:cxnLst/>
            <a:rect l="l" t="t" r="r" b="b"/>
            <a:pathLst>
              <a:path h="690880">
                <a:moveTo>
                  <a:pt x="0" y="0"/>
                </a:moveTo>
                <a:lnTo>
                  <a:pt x="0" y="690372"/>
                </a:lnTo>
              </a:path>
            </a:pathLst>
          </a:custGeom>
          <a:ln w="9144">
            <a:solidFill>
              <a:srgbClr val="D8D8D8"/>
            </a:solidFill>
          </a:ln>
        </p:spPr>
        <p:txBody>
          <a:bodyPr wrap="square" lIns="0" tIns="0" rIns="0" bIns="0" rtlCol="0"/>
          <a:lstStyle/>
          <a:p>
            <a:endParaRPr/>
          </a:p>
        </p:txBody>
      </p:sp>
      <p:sp>
        <p:nvSpPr>
          <p:cNvPr id="14" name="object 15"/>
          <p:cNvSpPr/>
          <p:nvPr/>
        </p:nvSpPr>
        <p:spPr>
          <a:xfrm>
            <a:off x="851853" y="1752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15" name="object 15"/>
          <p:cNvSpPr/>
          <p:nvPr/>
        </p:nvSpPr>
        <p:spPr>
          <a:xfrm>
            <a:off x="851853" y="3729097"/>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2060"/>
          </a:solidFill>
        </p:spPr>
        <p:txBody>
          <a:bodyPr wrap="square" lIns="0" tIns="0" rIns="0" bIns="0" rtlCol="0"/>
          <a:lstStyle/>
          <a:p>
            <a:endParaRPr/>
          </a:p>
        </p:txBody>
      </p:sp>
      <p:sp>
        <p:nvSpPr>
          <p:cNvPr id="19" name="object 15"/>
          <p:cNvSpPr/>
          <p:nvPr/>
        </p:nvSpPr>
        <p:spPr>
          <a:xfrm>
            <a:off x="851853" y="7086600"/>
            <a:ext cx="138747" cy="152346"/>
          </a:xfrm>
          <a:custGeom>
            <a:avLst/>
            <a:gdLst/>
            <a:ahLst/>
            <a:cxnLst/>
            <a:rect l="l" t="t" r="r" b="b"/>
            <a:pathLst>
              <a:path w="277495" h="276859">
                <a:moveTo>
                  <a:pt x="0" y="0"/>
                </a:moveTo>
                <a:lnTo>
                  <a:pt x="0" y="276605"/>
                </a:lnTo>
                <a:lnTo>
                  <a:pt x="277367" y="276605"/>
                </a:lnTo>
                <a:lnTo>
                  <a:pt x="277367" y="0"/>
                </a:lnTo>
                <a:lnTo>
                  <a:pt x="0" y="0"/>
                </a:lnTo>
                <a:close/>
              </a:path>
            </a:pathLst>
          </a:custGeom>
          <a:solidFill>
            <a:srgbClr val="00B0F0"/>
          </a:solidFill>
        </p:spPr>
        <p:txBody>
          <a:bodyPr wrap="square" lIns="0" tIns="0" rIns="0" bIns="0" rtlCol="0"/>
          <a:lstStyle/>
          <a:p>
            <a:endParaRPr/>
          </a:p>
        </p:txBody>
      </p:sp>
      <p:sp>
        <p:nvSpPr>
          <p:cNvPr id="7" name="TextBox 6"/>
          <p:cNvSpPr txBox="1"/>
          <p:nvPr/>
        </p:nvSpPr>
        <p:spPr>
          <a:xfrm>
            <a:off x="1143000" y="6934200"/>
            <a:ext cx="4953000" cy="1569660"/>
          </a:xfrm>
          <a:prstGeom prst="rect">
            <a:avLst/>
          </a:prstGeom>
          <a:noFill/>
        </p:spPr>
        <p:txBody>
          <a:bodyPr wrap="square" rtlCol="0">
            <a:spAutoFit/>
          </a:bodyPr>
          <a:lstStyle/>
          <a:p>
            <a:r>
              <a:rPr lang="en-US" sz="1600" b="1" dirty="0">
                <a:solidFill>
                  <a:srgbClr val="002060"/>
                </a:solidFill>
                <a:latin typeface="Arial" pitchFamily="34" charset="0"/>
                <a:cs typeface="Arial" pitchFamily="34" charset="0"/>
              </a:rPr>
              <a:t>Title Variation Examples</a:t>
            </a:r>
          </a:p>
          <a:p>
            <a:endParaRPr lang="en-US" sz="1600" dirty="0">
              <a:solidFill>
                <a:srgbClr val="002060"/>
              </a:solidFill>
              <a:latin typeface="Arial" pitchFamily="34" charset="0"/>
              <a:cs typeface="Arial" pitchFamily="34" charset="0"/>
            </a:endParaRPr>
          </a:p>
          <a:p>
            <a:pPr marL="285750" indent="-285750">
              <a:buFont typeface="Arial" panose="020B0604020202020204" pitchFamily="34" charset="0"/>
              <a:buChar char="•"/>
            </a:pPr>
            <a:r>
              <a:rPr lang="en-US" sz="1600" i="1" dirty="0">
                <a:solidFill>
                  <a:srgbClr val="002060"/>
                </a:solidFill>
                <a:latin typeface="Arial" pitchFamily="34" charset="0"/>
                <a:cs typeface="Arial" pitchFamily="34" charset="0"/>
              </a:rPr>
              <a:t>2023 North American Company of the Year</a:t>
            </a:r>
          </a:p>
          <a:p>
            <a:pPr marL="285750" indent="-285750">
              <a:buFont typeface="Arial" panose="020B0604020202020204" pitchFamily="34" charset="0"/>
              <a:buChar char="•"/>
            </a:pPr>
            <a:r>
              <a:rPr lang="en-US" sz="1600" i="1" dirty="0">
                <a:solidFill>
                  <a:srgbClr val="002060"/>
                </a:solidFill>
                <a:latin typeface="Arial" pitchFamily="34" charset="0"/>
                <a:cs typeface="Arial" pitchFamily="34" charset="0"/>
              </a:rPr>
              <a:t>2023 Leader in the Contact Center industry</a:t>
            </a:r>
          </a:p>
          <a:p>
            <a:pPr marL="285750" indent="-285750">
              <a:buFont typeface="Arial" panose="020B0604020202020204" pitchFamily="34" charset="0"/>
              <a:buChar char="•"/>
            </a:pPr>
            <a:r>
              <a:rPr lang="en-US" sz="1600" i="1" dirty="0">
                <a:solidFill>
                  <a:srgbClr val="002060"/>
                </a:solidFill>
                <a:latin typeface="Arial" pitchFamily="34" charset="0"/>
                <a:cs typeface="Arial" pitchFamily="34" charset="0"/>
              </a:rPr>
              <a:t>North American Company of the Year</a:t>
            </a:r>
          </a:p>
          <a:p>
            <a:pPr marL="285750" indent="-285750">
              <a:buFont typeface="Arial" panose="020B0604020202020204" pitchFamily="34" charset="0"/>
              <a:buChar char="•"/>
            </a:pPr>
            <a:r>
              <a:rPr lang="en-US" sz="1600" i="1" dirty="0">
                <a:solidFill>
                  <a:srgbClr val="002060"/>
                </a:solidFill>
                <a:latin typeface="Arial" pitchFamily="34" charset="0"/>
                <a:cs typeface="Arial" pitchFamily="34" charset="0"/>
              </a:rPr>
              <a:t>Contact Center Company of the Year</a:t>
            </a:r>
            <a:endParaRPr lang="en-US" sz="1600" dirty="0">
              <a:solidFill>
                <a:srgbClr val="002060"/>
              </a:solidFill>
            </a:endParaRPr>
          </a:p>
        </p:txBody>
      </p:sp>
      <p:sp>
        <p:nvSpPr>
          <p:cNvPr id="26" name="object 12"/>
          <p:cNvSpPr/>
          <p:nvPr/>
        </p:nvSpPr>
        <p:spPr>
          <a:xfrm>
            <a:off x="835527" y="8686800"/>
            <a:ext cx="155073" cy="152400"/>
          </a:xfrm>
          <a:prstGeom prst="rect">
            <a:avLst/>
          </a:prstGeom>
          <a:blipFill>
            <a:blip r:embed="rId2" cstate="print"/>
            <a:stretch>
              <a:fillRect/>
            </a:stretch>
          </a:blipFill>
        </p:spPr>
        <p:txBody>
          <a:bodyPr wrap="square" lIns="0" tIns="0" rIns="0" bIns="0" rtlCol="0"/>
          <a:lstStyle/>
          <a:p>
            <a:endParaRPr/>
          </a:p>
        </p:txBody>
      </p:sp>
      <p:sp>
        <p:nvSpPr>
          <p:cNvPr id="18" name="TextBox 17"/>
          <p:cNvSpPr txBox="1"/>
          <p:nvPr/>
        </p:nvSpPr>
        <p:spPr>
          <a:xfrm>
            <a:off x="1295400" y="3048000"/>
            <a:ext cx="6781800" cy="338554"/>
          </a:xfrm>
          <a:prstGeom prst="rect">
            <a:avLst/>
          </a:prstGeom>
          <a:noFill/>
        </p:spPr>
        <p:txBody>
          <a:bodyPr wrap="square" rtlCol="0">
            <a:spAutoFit/>
          </a:bodyPr>
          <a:lstStyle/>
          <a:p>
            <a:r>
              <a:rPr lang="en-US" sz="1600" b="1" i="1" dirty="0">
                <a:solidFill>
                  <a:srgbClr val="00B0F0"/>
                </a:solidFill>
                <a:latin typeface="Arial" pitchFamily="34" charset="0"/>
                <a:cs typeface="Arial" pitchFamily="34" charset="0"/>
              </a:rPr>
              <a:t>2025 North American Contact Center Company of the Year</a:t>
            </a:r>
          </a:p>
        </p:txBody>
      </p:sp>
      <p:graphicFrame>
        <p:nvGraphicFramePr>
          <p:cNvPr id="2" name="Table 1"/>
          <p:cNvGraphicFramePr>
            <a:graphicFrameLocks noGrp="1"/>
          </p:cNvGraphicFramePr>
          <p:nvPr>
            <p:extLst>
              <p:ext uri="{D42A27DB-BD31-4B8C-83A1-F6EECF244321}">
                <p14:modId xmlns:p14="http://schemas.microsoft.com/office/powerpoint/2010/main" val="162702909"/>
              </p:ext>
            </p:extLst>
          </p:nvPr>
        </p:nvGraphicFramePr>
        <p:xfrm>
          <a:off x="1295400" y="2133600"/>
          <a:ext cx="9075104" cy="741680"/>
        </p:xfrm>
        <a:graphic>
          <a:graphicData uri="http://schemas.openxmlformats.org/drawingml/2006/table">
            <a:tbl>
              <a:tblPr firstRow="1" bandRow="1">
                <a:tableStyleId>{5C22544A-7EE6-4342-B048-85BDC9FD1C3A}</a:tableStyleId>
              </a:tblPr>
              <a:tblGrid>
                <a:gridCol w="1590993">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19593">
                  <a:extLst>
                    <a:ext uri="{9D8B030D-6E8A-4147-A177-3AD203B41FA5}">
                      <a16:colId xmlns:a16="http://schemas.microsoft.com/office/drawing/2014/main" val="20003"/>
                    </a:ext>
                  </a:extLst>
                </a:gridCol>
                <a:gridCol w="2845118">
                  <a:extLst>
                    <a:ext uri="{9D8B030D-6E8A-4147-A177-3AD203B41FA5}">
                      <a16:colId xmlns:a16="http://schemas.microsoft.com/office/drawing/2014/main" val="20004"/>
                    </a:ext>
                  </a:extLst>
                </a:gridCol>
              </a:tblGrid>
              <a:tr h="370840">
                <a:tc>
                  <a:txBody>
                    <a:bodyPr/>
                    <a:lstStyle/>
                    <a:p>
                      <a:r>
                        <a:rPr lang="en-US" b="1" dirty="0">
                          <a:solidFill>
                            <a:schemeClr val="bg1"/>
                          </a:solidFill>
                        </a:rPr>
                        <a:t>Layout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7426B"/>
                    </a:solidFill>
                  </a:tcPr>
                </a:tc>
                <a:tc>
                  <a:txBody>
                    <a:bodyPr/>
                    <a:lstStyle/>
                    <a:p>
                      <a:r>
                        <a:rPr lang="en-US" i="1" dirty="0">
                          <a:solidFill>
                            <a:srgbClr val="17426B"/>
                          </a:solidFill>
                        </a:rPr>
                        <a:t>Year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i="1" dirty="0">
                          <a:solidFill>
                            <a:srgbClr val="17426B"/>
                          </a:solidFill>
                        </a:rPr>
                        <a:t>Region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i="1" dirty="0">
                          <a:solidFill>
                            <a:srgbClr val="17426B"/>
                          </a:solidFill>
                        </a:rPr>
                        <a:t>Market/Industry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i="1" dirty="0">
                          <a:solidFill>
                            <a:srgbClr val="17426B"/>
                          </a:solidFill>
                        </a:rPr>
                        <a:t>Category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lang="en-US" b="1" dirty="0">
                          <a:solidFill>
                            <a:schemeClr val="bg1"/>
                          </a:solidFill>
                        </a:rPr>
                        <a:t>Example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7426B"/>
                    </a:solidFill>
                  </a:tcPr>
                </a:tc>
                <a:tc>
                  <a:txBody>
                    <a:bodyPr/>
                    <a:lstStyle/>
                    <a:p>
                      <a:r>
                        <a:rPr lang="en-US" dirty="0">
                          <a:solidFill>
                            <a:srgbClr val="17426B"/>
                          </a:solidFill>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rgbClr val="17426B"/>
                          </a:solidFill>
                        </a:rPr>
                        <a:t>North American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rgbClr val="17426B"/>
                          </a:solidFill>
                        </a:rPr>
                        <a:t>Contact Center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rgbClr val="17426B"/>
                          </a:solidFill>
                        </a:rPr>
                        <a:t>Company of the Year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3" name="TextBox 2"/>
          <p:cNvSpPr txBox="1"/>
          <p:nvPr/>
        </p:nvSpPr>
        <p:spPr>
          <a:xfrm>
            <a:off x="1143000" y="8610600"/>
            <a:ext cx="4572000" cy="338554"/>
          </a:xfrm>
          <a:prstGeom prst="rect">
            <a:avLst/>
          </a:prstGeom>
          <a:noFill/>
        </p:spPr>
        <p:txBody>
          <a:bodyPr wrap="square" rtlCol="0">
            <a:spAutoFit/>
          </a:bodyPr>
          <a:lstStyle/>
          <a:p>
            <a:r>
              <a:rPr lang="en-US" sz="1600" dirty="0">
                <a:solidFill>
                  <a:srgbClr val="002060"/>
                </a:solidFill>
                <a:latin typeface="Arial" pitchFamily="34" charset="0"/>
                <a:cs typeface="Arial" pitchFamily="34" charset="0"/>
              </a:rPr>
              <a:t>Please</a:t>
            </a:r>
            <a:r>
              <a:rPr lang="en-US" sz="1600" b="1" dirty="0">
                <a:solidFill>
                  <a:srgbClr val="002060"/>
                </a:solidFill>
                <a:latin typeface="Arial" pitchFamily="34" charset="0"/>
                <a:cs typeface="Arial" pitchFamily="34" charset="0"/>
              </a:rPr>
              <a:t> refrain </a:t>
            </a:r>
            <a:r>
              <a:rPr lang="en-US" sz="1600" dirty="0">
                <a:solidFill>
                  <a:srgbClr val="002060"/>
                </a:solidFill>
                <a:latin typeface="Arial" pitchFamily="34" charset="0"/>
                <a:cs typeface="Arial" pitchFamily="34" charset="0"/>
              </a:rPr>
              <a:t>from using the word winner.</a:t>
            </a:r>
            <a:endParaRPr lang="en-US" sz="1600" dirty="0">
              <a:solidFill>
                <a:srgbClr val="002060"/>
              </a:solidFill>
            </a:endParaRPr>
          </a:p>
        </p:txBody>
      </p:sp>
    </p:spTree>
    <p:extLst>
      <p:ext uri="{BB962C8B-B14F-4D97-AF65-F5344CB8AC3E}">
        <p14:creationId xmlns:p14="http://schemas.microsoft.com/office/powerpoint/2010/main" val="453473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C3905C71B6E6042A5DDD72CA673A29B" ma:contentTypeVersion="16" ma:contentTypeDescription="Create a new document." ma:contentTypeScope="" ma:versionID="6d073541f2cf9360fc591acf0fe85400">
  <xsd:schema xmlns:xsd="http://www.w3.org/2001/XMLSchema" xmlns:xs="http://www.w3.org/2001/XMLSchema" xmlns:p="http://schemas.microsoft.com/office/2006/metadata/properties" xmlns:ns2="988caf7f-3204-4574-bd74-dd7c0d09e9de" xmlns:ns3="7b57dcfe-31be-43ad-b07e-d12a190b824a" targetNamespace="http://schemas.microsoft.com/office/2006/metadata/properties" ma:root="true" ma:fieldsID="0d4a72580a52008ef7d08d465be0d223" ns2:_="" ns3:_="">
    <xsd:import namespace="988caf7f-3204-4574-bd74-dd7c0d09e9de"/>
    <xsd:import namespace="7b57dcfe-31be-43ad-b07e-d12a190b824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8caf7f-3204-4574-bd74-dd7c0d09e9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cb2ca7f-5b7f-4091-a28f-bc4ac89c1577"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57dcfe-31be-43ad-b07e-d12a190b824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ddad677e-19a7-4c3f-9881-2fe8f9369ee7}" ma:internalName="TaxCatchAll" ma:showField="CatchAllData" ma:web="7b57dcfe-31be-43ad-b07e-d12a190b824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88caf7f-3204-4574-bd74-dd7c0d09e9de">
      <Terms xmlns="http://schemas.microsoft.com/office/infopath/2007/PartnerControls"/>
    </lcf76f155ced4ddcb4097134ff3c332f>
    <TaxCatchAll xmlns="7b57dcfe-31be-43ad-b07e-d12a190b824a" xsi:nil="true"/>
  </documentManagement>
</p:properties>
</file>

<file path=customXml/itemProps1.xml><?xml version="1.0" encoding="utf-8"?>
<ds:datastoreItem xmlns:ds="http://schemas.openxmlformats.org/officeDocument/2006/customXml" ds:itemID="{D94D9CAE-F96B-44CD-B999-A3B5ECD8C228}">
  <ds:schemaRefs>
    <ds:schemaRef ds:uri="http://schemas.microsoft.com/sharepoint/v3/contenttype/forms"/>
  </ds:schemaRefs>
</ds:datastoreItem>
</file>

<file path=customXml/itemProps2.xml><?xml version="1.0" encoding="utf-8"?>
<ds:datastoreItem xmlns:ds="http://schemas.openxmlformats.org/officeDocument/2006/customXml" ds:itemID="{44DDE5DF-3EFB-402C-955D-D63A9DE24D16}"/>
</file>

<file path=customXml/itemProps3.xml><?xml version="1.0" encoding="utf-8"?>
<ds:datastoreItem xmlns:ds="http://schemas.openxmlformats.org/officeDocument/2006/customXml" ds:itemID="{8CCABDD4-F92C-4B42-87C0-946CFCB39EB6}">
  <ds:schemaRefs>
    <ds:schemaRef ds:uri="http://schemas.microsoft.com/office/2006/metadata/properties"/>
    <ds:schemaRef ds:uri="http://schemas.microsoft.com/office/infopath/2007/PartnerControls"/>
    <ds:schemaRef ds:uri="988caf7f-3204-4574-bd74-dd7c0d09e9de"/>
    <ds:schemaRef ds:uri="7b57dcfe-31be-43ad-b07e-d12a190b824a"/>
  </ds:schemaRefs>
</ds:datastoreItem>
</file>

<file path=docProps/app.xml><?xml version="1.0" encoding="utf-8"?>
<Properties xmlns="http://schemas.openxmlformats.org/officeDocument/2006/extended-properties" xmlns:vt="http://schemas.openxmlformats.org/officeDocument/2006/docPropsVTypes">
  <Template/>
  <TotalTime>8088</TotalTime>
  <Words>989</Words>
  <Application>Microsoft Office PowerPoint</Application>
  <PresentationFormat>Custom</PresentationFormat>
  <Paragraphs>140</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BEST PRACTICES RECOGNITION BRANDING GUIDELINES</vt:lpstr>
      <vt:lpstr>FROST &amp; SULLIVAN </vt:lpstr>
      <vt:lpstr>BEST PRACTICES</vt:lpstr>
      <vt:lpstr>FROST &amp; SULLIVAN LOGOS</vt:lpstr>
      <vt:lpstr>BRAND INTEGRITY</vt:lpstr>
      <vt:lpstr>BEST PRACTICES  LOGO</vt:lpstr>
      <vt:lpstr>BRAND INTEGRITY</vt:lpstr>
      <vt:lpstr>RECOGNITION TITLE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 FS_Brand Guidelines Overview 2020_04032020</dc:title>
  <dc:creator>lhodges</dc:creator>
  <cp:lastModifiedBy>Lindsey Whitaker</cp:lastModifiedBy>
  <cp:revision>129</cp:revision>
  <dcterms:created xsi:type="dcterms:W3CDTF">2020-05-07T16:04:51Z</dcterms:created>
  <dcterms:modified xsi:type="dcterms:W3CDTF">2026-01-09T16:29:48Z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2020-04-03T00:00:00Z</vt:filetime>
  </property>
  <property fmtid="{D5CDD505-2E9C-101B-9397-08002B2CF9AE}" pid="3" name="Creator">
    <vt:lpwstr>PScript5.dll Version 5.2.2</vt:lpwstr>
  </property>
  <property fmtid="{D5CDD505-2E9C-101B-9397-08002B2CF9AE}" pid="4" name="LastSaved">
    <vt:filetime>2020-05-07T00:00:00Z</vt:filetime>
  </property>
  <property fmtid="{D5CDD505-2E9C-101B-9397-08002B2CF9AE}" pid="5" name="MSIP_Label_9698ee0b-39cf-41dc-b744-3b09af59808d_Enabled">
    <vt:lpwstr>true</vt:lpwstr>
  </property>
  <property fmtid="{D5CDD505-2E9C-101B-9397-08002B2CF9AE}" pid="6" name="MSIP_Label_9698ee0b-39cf-41dc-b744-3b09af59808d_SetDate">
    <vt:lpwstr>2025-07-06T14:26:54Z</vt:lpwstr>
  </property>
  <property fmtid="{D5CDD505-2E9C-101B-9397-08002B2CF9AE}" pid="7" name="MSIP_Label_9698ee0b-39cf-41dc-b744-3b09af59808d_Method">
    <vt:lpwstr>Standard</vt:lpwstr>
  </property>
  <property fmtid="{D5CDD505-2E9C-101B-9397-08002B2CF9AE}" pid="8" name="MSIP_Label_9698ee0b-39cf-41dc-b744-3b09af59808d_Name">
    <vt:lpwstr>General</vt:lpwstr>
  </property>
  <property fmtid="{D5CDD505-2E9C-101B-9397-08002B2CF9AE}" pid="9" name="MSIP_Label_9698ee0b-39cf-41dc-b744-3b09af59808d_SiteId">
    <vt:lpwstr>22ce7c59-cc34-45af-98a6-031d362c1d65</vt:lpwstr>
  </property>
  <property fmtid="{D5CDD505-2E9C-101B-9397-08002B2CF9AE}" pid="10" name="MSIP_Label_9698ee0b-39cf-41dc-b744-3b09af59808d_ActionId">
    <vt:lpwstr>912c6bdd-aa50-48d2-a5b7-53d184a175bd</vt:lpwstr>
  </property>
  <property fmtid="{D5CDD505-2E9C-101B-9397-08002B2CF9AE}" pid="11" name="MSIP_Label_9698ee0b-39cf-41dc-b744-3b09af59808d_ContentBits">
    <vt:lpwstr>0</vt:lpwstr>
  </property>
  <property fmtid="{D5CDD505-2E9C-101B-9397-08002B2CF9AE}" pid="12" name="MSIP_Label_9698ee0b-39cf-41dc-b744-3b09af59808d_Tag">
    <vt:lpwstr>10, 3, 0, 1</vt:lpwstr>
  </property>
  <property fmtid="{D5CDD505-2E9C-101B-9397-08002B2CF9AE}" pid="13" name="ContentTypeId">
    <vt:lpwstr>0x010100FC3905C71B6E6042A5DDD72CA673A29B</vt:lpwstr>
  </property>
  <property fmtid="{D5CDD505-2E9C-101B-9397-08002B2CF9AE}" pid="14" name="MediaServiceImageTags">
    <vt:lpwstr/>
  </property>
</Properties>
</file>