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8" r:id="rId4"/>
    <p:sldMasterId id="2147483687" r:id="rId5"/>
  </p:sldMasterIdLst>
  <p:notesMasterIdLst>
    <p:notesMasterId r:id="rId14"/>
  </p:notesMasterIdLst>
  <p:sldIdLst>
    <p:sldId id="257" r:id="rId6"/>
    <p:sldId id="258" r:id="rId7"/>
    <p:sldId id="256" r:id="rId8"/>
    <p:sldId id="260" r:id="rId9"/>
    <p:sldId id="261" r:id="rId10"/>
    <p:sldId id="262" r:id="rId11"/>
    <p:sldId id="263"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7" d="100"/>
          <a:sy n="77" d="100"/>
        </p:scale>
        <p:origin x="1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BAC86-3109-4D58-AF08-1BF9E8137166}" type="datetimeFigureOut">
              <a:rPr lang="en-CA" smtClean="0"/>
              <a:t>2019-12-05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5DF94-E5D3-4351-B840-0C21D36B8D56}" type="slidenum">
              <a:rPr lang="en-CA" smtClean="0"/>
              <a:t>‹#›</a:t>
            </a:fld>
            <a:endParaRPr lang="en-CA"/>
          </a:p>
        </p:txBody>
      </p:sp>
    </p:spTree>
    <p:extLst>
      <p:ext uri="{BB962C8B-B14F-4D97-AF65-F5344CB8AC3E}">
        <p14:creationId xmlns:p14="http://schemas.microsoft.com/office/powerpoint/2010/main" val="192375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FOCUS HIGHLIGHTS, NOT GOING TO READ ALL THE TECH AND</a:t>
            </a:r>
            <a:r>
              <a:rPr lang="en-GB" baseline="0" dirty="0" smtClean="0"/>
              <a:t> IMP- (READERLESS DOORS, 03 HUB 2/3, DATA LAKES</a:t>
            </a:r>
            <a:endParaRPr lang="en-CA" dirty="0"/>
          </a:p>
        </p:txBody>
      </p:sp>
      <p:sp>
        <p:nvSpPr>
          <p:cNvPr id="4" name="Slide Number Placeholder 3"/>
          <p:cNvSpPr>
            <a:spLocks noGrp="1"/>
          </p:cNvSpPr>
          <p:nvPr>
            <p:ph type="sldNum" sz="quarter" idx="10"/>
          </p:nvPr>
        </p:nvSpPr>
        <p:spPr/>
        <p:txBody>
          <a:bodyPr/>
          <a:lstStyle/>
          <a:p>
            <a:fld id="{4C15DF94-E5D3-4351-B840-0C21D36B8D56}" type="slidenum">
              <a:rPr lang="en-CA" smtClean="0"/>
              <a:t>5</a:t>
            </a:fld>
            <a:endParaRPr lang="en-CA"/>
          </a:p>
        </p:txBody>
      </p:sp>
    </p:spTree>
    <p:extLst>
      <p:ext uri="{BB962C8B-B14F-4D97-AF65-F5344CB8AC3E}">
        <p14:creationId xmlns:p14="http://schemas.microsoft.com/office/powerpoint/2010/main" val="171615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Keybwords</a:t>
            </a:r>
            <a:r>
              <a:rPr lang="en-GB" dirty="0" smtClean="0"/>
              <a:t>: </a:t>
            </a:r>
            <a:r>
              <a:rPr lang="en-GB" dirty="0" err="1" smtClean="0"/>
              <a:t>Preperation</a:t>
            </a:r>
            <a:r>
              <a:rPr lang="en-GB" dirty="0" smtClean="0"/>
              <a:t>,</a:t>
            </a:r>
            <a:r>
              <a:rPr lang="en-GB" baseline="0" dirty="0" smtClean="0"/>
              <a:t> Foundation, definition, simplification Growth, expansion of current.  Markets – increased partners and wallet share within buildings through those partners, OEM, Corporate accounts, </a:t>
            </a:r>
            <a:endParaRPr lang="en-CA" dirty="0"/>
          </a:p>
        </p:txBody>
      </p:sp>
      <p:sp>
        <p:nvSpPr>
          <p:cNvPr id="4" name="Slide Number Placeholder 3"/>
          <p:cNvSpPr>
            <a:spLocks noGrp="1"/>
          </p:cNvSpPr>
          <p:nvPr>
            <p:ph type="sldNum" sz="quarter" idx="10"/>
          </p:nvPr>
        </p:nvSpPr>
        <p:spPr/>
        <p:txBody>
          <a:bodyPr/>
          <a:lstStyle/>
          <a:p>
            <a:fld id="{4C15DF94-E5D3-4351-B840-0C21D36B8D56}" type="slidenum">
              <a:rPr lang="en-CA" smtClean="0"/>
              <a:t>6</a:t>
            </a:fld>
            <a:endParaRPr lang="en-CA"/>
          </a:p>
        </p:txBody>
      </p:sp>
    </p:spTree>
    <p:extLst>
      <p:ext uri="{BB962C8B-B14F-4D97-AF65-F5344CB8AC3E}">
        <p14:creationId xmlns:p14="http://schemas.microsoft.com/office/powerpoint/2010/main" val="386889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EZNTWI- (BACNET/IP</a:t>
            </a:r>
            <a:r>
              <a:rPr lang="en-GB" altLang="en-US" baseline="0" dirty="0" smtClean="0"/>
              <a:t> OVER WIFI STILL HAS ALL THE USUAL EZNT TOOLS AND LETS YOU USE ADVANCE CONTROL STRATEGIES LIKE DEMAND CONTROL VENTILATION SAVING ENERGY WITHOUT HURTING USER COMFORT, GREAT RETROFIT FOR NON COMMS THERMOSTATS.  </a:t>
            </a:r>
          </a:p>
          <a:p>
            <a:pPr eaLnBrk="1" hangingPunct="1">
              <a:spcBef>
                <a:spcPct val="0"/>
              </a:spcBef>
            </a:pPr>
            <a:r>
              <a:rPr lang="en-GB" altLang="en-US" baseline="0" dirty="0" smtClean="0"/>
              <a:t> </a:t>
            </a:r>
            <a:r>
              <a:rPr lang="en-GB" altLang="en-US" dirty="0" smtClean="0"/>
              <a:t>OSDP-OPEN SUPERVISED</a:t>
            </a:r>
            <a:r>
              <a:rPr lang="en-GB" altLang="en-US" baseline="0" dirty="0" smtClean="0"/>
              <a:t> DEVICE PROTOCOL (ACCESS SUCRITY STANDARD)</a:t>
            </a:r>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marL="0" marR="0" lvl="0" indent="0" algn="r" defTabSz="1371600" rtl="0" eaLnBrk="1" fontAlgn="auto" latinLnBrk="0" hangingPunct="1">
              <a:lnSpc>
                <a:spcPct val="100000"/>
              </a:lnSpc>
              <a:spcBef>
                <a:spcPct val="0"/>
              </a:spcBef>
              <a:spcAft>
                <a:spcPts val="0"/>
              </a:spcAft>
              <a:buClrTx/>
              <a:buSzTx/>
              <a:buFontTx/>
              <a:buNone/>
              <a:tabLst/>
              <a:defRPr/>
            </a:pPr>
            <a:fld id="{6A7F8DF6-6AAE-4642-8306-62313D938499}"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13716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0873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file:///E:\Delta%20Conference%202016%20-%20Day%2001%20-%20Session%2002\Delta%20Logo%20Reveal%20Large%20CONFERENCE.mov" TargetMode="External"/><Relationship Id="rId1" Type="http://schemas.microsoft.com/office/2007/relationships/media" Target="file:///E:\Delta%20Conference%202016%20-%20Day%2001%20-%20Session%2002\Delta%20Logo%20Reveal%20Large%20CONFERENCE.mov" TargetMode="Externa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file:///E:\Delta%20Conference%202016%20-%20Day%2001%20-%20Session%2002\Delta%20Logo%20Reveal%20Large%20CONFERENCE.mov" TargetMode="External"/><Relationship Id="rId1" Type="http://schemas.microsoft.com/office/2007/relationships/media" Target="file:///E:\Delta%20Conference%202016%20-%20Day%2001%20-%20Session%2002\Delta%20Logo%20Reveal%20Large%20CONFERENCE.mov" TargetMode="Externa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file:///E:\Delta%20Conference%202016%20-%20Day%2001%20-%20Session%2002\Delta%20Logo%20Reveal%20Large%20CONFERENCE.mov" TargetMode="External"/><Relationship Id="rId1" Type="http://schemas.microsoft.com/office/2007/relationships/media" Target="file:///E:\Delta%20Conference%202016%20-%20Day%2001%20-%20Session%2002\Delta%20Logo%20Reveal%20Large%20CONFERENCE.mov" TargetMode="Externa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2EDBB16-AA8E-4CBD-9579-BE439B9420EF}"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73474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2EDBB16-AA8E-4CBD-9579-BE439B9420EF}"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19341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2EDBB16-AA8E-4CBD-9579-BE439B9420EF}"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3496505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0" y="0"/>
            <a:ext cx="12192000" cy="6858000"/>
          </a:xfrm>
          <a:prstGeom prst="rect">
            <a:avLst/>
          </a:prstGeom>
        </p:spPr>
        <p:txBody>
          <a:bodyPr anchor="ctr" anchorCtr="0"/>
          <a:lstStyle>
            <a:lvl1pPr marL="0" indent="0" algn="ctr">
              <a:buNone/>
              <a:defRPr sz="6857" baseline="0">
                <a:solidFill>
                  <a:srgbClr val="58595B"/>
                </a:solidFill>
                <a:latin typeface="DINPro-Black" panose="02000503030000020004" pitchFamily="50" charset="0"/>
              </a:defRPr>
            </a:lvl1pPr>
          </a:lstStyle>
          <a:p>
            <a:pPr lvl="0"/>
            <a:r>
              <a:rPr lang="en-US" dirty="0" smtClean="0"/>
              <a:t>INTEGRATED ROOM CONTROLLER</a:t>
            </a:r>
            <a:endParaRPr lang="en-US" dirty="0"/>
          </a:p>
        </p:txBody>
      </p:sp>
    </p:spTree>
    <p:extLst>
      <p:ext uri="{BB962C8B-B14F-4D97-AF65-F5344CB8AC3E}">
        <p14:creationId xmlns:p14="http://schemas.microsoft.com/office/powerpoint/2010/main" val="406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S">
    <p:spTree>
      <p:nvGrpSpPr>
        <p:cNvPr id="1" name=""/>
        <p:cNvGrpSpPr/>
        <p:nvPr/>
      </p:nvGrpSpPr>
      <p:grpSpPr>
        <a:xfrm>
          <a:off x="0" y="0"/>
          <a:ext cx="0" cy="0"/>
          <a:chOff x="0" y="0"/>
          <a:chExt cx="0" cy="0"/>
        </a:xfrm>
      </p:grpSpPr>
      <p:pic>
        <p:nvPicPr>
          <p:cNvPr id="4" name="Delta Logo Reveal Large CONFERENCE">
            <a:hlinkClick r:id="" action="ppaction://media"/>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3917825" y="3192809"/>
            <a:ext cx="4354084" cy="2449628"/>
          </a:xfrm>
          <a:prstGeom prst="rect">
            <a:avLst/>
          </a:prstGeom>
        </p:spPr>
      </p:pic>
      <p:sp>
        <p:nvSpPr>
          <p:cNvPr id="3" name="Text Placeholder 4"/>
          <p:cNvSpPr>
            <a:spLocks noGrp="1"/>
          </p:cNvSpPr>
          <p:nvPr>
            <p:ph type="body" sz="quarter" idx="10" hasCustomPrompt="1"/>
          </p:nvPr>
        </p:nvSpPr>
        <p:spPr>
          <a:xfrm>
            <a:off x="473893" y="1143000"/>
            <a:ext cx="11235143" cy="2721429"/>
          </a:xfrm>
          <a:prstGeom prst="rect">
            <a:avLst/>
          </a:prstGeom>
        </p:spPr>
        <p:txBody>
          <a:bodyPr anchor="b" anchorCtr="0"/>
          <a:lstStyle>
            <a:lvl1pPr marL="0" indent="0" algn="ctr">
              <a:buNone/>
              <a:defRPr sz="7143" baseline="0">
                <a:solidFill>
                  <a:srgbClr val="58595B"/>
                </a:solidFill>
                <a:latin typeface="DINPro-Black" panose="02000503030000020004" pitchFamily="50" charset="0"/>
              </a:defRPr>
            </a:lvl1pPr>
          </a:lstStyle>
          <a:p>
            <a:pPr lvl="0"/>
            <a:r>
              <a:rPr lang="en-US" dirty="0" smtClean="0"/>
              <a:t>SECTION TITLE</a:t>
            </a:r>
            <a:endParaRPr lang="en-US" dirty="0"/>
          </a:p>
        </p:txBody>
      </p:sp>
    </p:spTree>
    <p:extLst>
      <p:ext uri="{BB962C8B-B14F-4D97-AF65-F5344CB8AC3E}">
        <p14:creationId xmlns:p14="http://schemas.microsoft.com/office/powerpoint/2010/main" val="41540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571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VAL">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5165" y="6216383"/>
            <a:ext cx="1136835" cy="641619"/>
          </a:xfrm>
          <a:prstGeom prst="rect">
            <a:avLst/>
          </a:prstGeom>
        </p:spPr>
      </p:pic>
      <p:sp>
        <p:nvSpPr>
          <p:cNvPr id="3" name="Text Placeholder 4"/>
          <p:cNvSpPr>
            <a:spLocks noGrp="1"/>
          </p:cNvSpPr>
          <p:nvPr>
            <p:ph type="body" idx="4294967295"/>
          </p:nvPr>
        </p:nvSpPr>
        <p:spPr>
          <a:xfrm>
            <a:off x="3150850" y="86179"/>
            <a:ext cx="5890301" cy="616804"/>
          </a:xfrm>
          <a:prstGeom prst="rect">
            <a:avLst/>
          </a:prstGeom>
          <a:solidFill>
            <a:srgbClr val="CD1732"/>
          </a:solidFill>
        </p:spPr>
        <p:txBody>
          <a:bodyPr/>
          <a:lstStyle>
            <a:lvl1pPr marL="0" indent="0" algn="ctr">
              <a:buNone/>
              <a:defRPr/>
            </a:lvl1pPr>
          </a:lstStyle>
          <a:p>
            <a:pPr marL="0" indent="0" algn="ctr">
              <a:buNone/>
            </a:pPr>
            <a:r>
              <a:rPr lang="en-GB" sz="3428" dirty="0" smtClean="0">
                <a:solidFill>
                  <a:schemeClr val="bg1"/>
                </a:solidFill>
                <a:latin typeface="DIN Condensed" panose="00000500000000000000" pitchFamily="2" charset="0"/>
              </a:rPr>
              <a:t>2017 Regional Seminar – Chester, UK</a:t>
            </a:r>
            <a:endParaRPr lang="en-GB" sz="3428" dirty="0">
              <a:solidFill>
                <a:schemeClr val="bg1"/>
              </a:solidFill>
              <a:latin typeface="DIN Condensed" panose="00000500000000000000" pitchFamily="2" charset="0"/>
            </a:endParaRPr>
          </a:p>
        </p:txBody>
      </p:sp>
    </p:spTree>
    <p:extLst>
      <p:ext uri="{BB962C8B-B14F-4D97-AF65-F5344CB8AC3E}">
        <p14:creationId xmlns:p14="http://schemas.microsoft.com/office/powerpoint/2010/main" val="26454275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6120984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creen No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15046388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creen">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8424283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3932302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2EDBB16-AA8E-4CBD-9579-BE439B9420EF}"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397554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0" y="0"/>
            <a:ext cx="12192000" cy="6858000"/>
          </a:xfrm>
          <a:prstGeom prst="rect">
            <a:avLst/>
          </a:prstGeom>
        </p:spPr>
        <p:txBody>
          <a:bodyPr anchor="ctr" anchorCtr="0"/>
          <a:lstStyle>
            <a:lvl1pPr marL="0" indent="0" algn="ctr">
              <a:buNone/>
              <a:defRPr sz="6857" baseline="0">
                <a:solidFill>
                  <a:srgbClr val="58595B"/>
                </a:solidFill>
                <a:latin typeface="DINPro-Black" panose="02000503030000020004" pitchFamily="50" charset="0"/>
              </a:defRPr>
            </a:lvl1pPr>
          </a:lstStyle>
          <a:p>
            <a:pPr lvl="0"/>
            <a:r>
              <a:rPr lang="en-US" dirty="0" smtClean="0"/>
              <a:t>INTEGRATED ROOM CONTROLLER</a:t>
            </a:r>
            <a:endParaRPr lang="en-US" dirty="0"/>
          </a:p>
        </p:txBody>
      </p:sp>
    </p:spTree>
    <p:extLst>
      <p:ext uri="{BB962C8B-B14F-4D97-AF65-F5344CB8AC3E}">
        <p14:creationId xmlns:p14="http://schemas.microsoft.com/office/powerpoint/2010/main" val="1545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S">
    <p:spTree>
      <p:nvGrpSpPr>
        <p:cNvPr id="1" name=""/>
        <p:cNvGrpSpPr/>
        <p:nvPr/>
      </p:nvGrpSpPr>
      <p:grpSpPr>
        <a:xfrm>
          <a:off x="0" y="0"/>
          <a:ext cx="0" cy="0"/>
          <a:chOff x="0" y="0"/>
          <a:chExt cx="0" cy="0"/>
        </a:xfrm>
      </p:grpSpPr>
      <p:pic>
        <p:nvPicPr>
          <p:cNvPr id="4" name="Delta Logo Reveal Large CONFERENCE">
            <a:hlinkClick r:id="" action="ppaction://media"/>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3917825" y="3192809"/>
            <a:ext cx="4354084" cy="2449628"/>
          </a:xfrm>
          <a:prstGeom prst="rect">
            <a:avLst/>
          </a:prstGeom>
        </p:spPr>
      </p:pic>
      <p:sp>
        <p:nvSpPr>
          <p:cNvPr id="3" name="Text Placeholder 4"/>
          <p:cNvSpPr>
            <a:spLocks noGrp="1"/>
          </p:cNvSpPr>
          <p:nvPr>
            <p:ph type="body" sz="quarter" idx="10" hasCustomPrompt="1"/>
          </p:nvPr>
        </p:nvSpPr>
        <p:spPr>
          <a:xfrm>
            <a:off x="473893" y="1143000"/>
            <a:ext cx="11235143" cy="2721429"/>
          </a:xfrm>
          <a:prstGeom prst="rect">
            <a:avLst/>
          </a:prstGeom>
        </p:spPr>
        <p:txBody>
          <a:bodyPr anchor="b" anchorCtr="0"/>
          <a:lstStyle>
            <a:lvl1pPr marL="0" indent="0" algn="ctr">
              <a:buNone/>
              <a:defRPr sz="7143" baseline="0">
                <a:solidFill>
                  <a:srgbClr val="58595B"/>
                </a:solidFill>
                <a:latin typeface="DINPro-Black" panose="02000503030000020004" pitchFamily="50" charset="0"/>
              </a:defRPr>
            </a:lvl1pPr>
          </a:lstStyle>
          <a:p>
            <a:pPr lvl="0"/>
            <a:r>
              <a:rPr lang="en-US" dirty="0" smtClean="0"/>
              <a:t>SECTION TITLE</a:t>
            </a:r>
            <a:endParaRPr lang="en-US" dirty="0"/>
          </a:p>
        </p:txBody>
      </p:sp>
    </p:spTree>
    <p:extLst>
      <p:ext uri="{BB962C8B-B14F-4D97-AF65-F5344CB8AC3E}">
        <p14:creationId xmlns:p14="http://schemas.microsoft.com/office/powerpoint/2010/main" val="142440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2986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VAL">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5165" y="6216383"/>
            <a:ext cx="1136835" cy="641619"/>
          </a:xfrm>
          <a:prstGeom prst="rect">
            <a:avLst/>
          </a:prstGeom>
        </p:spPr>
      </p:pic>
      <p:sp>
        <p:nvSpPr>
          <p:cNvPr id="3" name="Text Placeholder 4"/>
          <p:cNvSpPr>
            <a:spLocks noGrp="1"/>
          </p:cNvSpPr>
          <p:nvPr>
            <p:ph type="body" idx="4294967295"/>
          </p:nvPr>
        </p:nvSpPr>
        <p:spPr>
          <a:xfrm>
            <a:off x="3150850" y="86179"/>
            <a:ext cx="5890301" cy="616804"/>
          </a:xfrm>
          <a:prstGeom prst="rect">
            <a:avLst/>
          </a:prstGeom>
          <a:solidFill>
            <a:srgbClr val="CD1732"/>
          </a:solidFill>
        </p:spPr>
        <p:txBody>
          <a:bodyPr/>
          <a:lstStyle>
            <a:lvl1pPr marL="0" indent="0" algn="ctr">
              <a:buNone/>
              <a:defRPr/>
            </a:lvl1pPr>
          </a:lstStyle>
          <a:p>
            <a:pPr marL="0" indent="0" algn="ctr">
              <a:buNone/>
            </a:pPr>
            <a:r>
              <a:rPr lang="en-GB" sz="3428" dirty="0" smtClean="0">
                <a:solidFill>
                  <a:schemeClr val="bg1"/>
                </a:solidFill>
                <a:latin typeface="DIN Condensed" panose="00000500000000000000" pitchFamily="2" charset="0"/>
              </a:rPr>
              <a:t>2017 Regional Seminar – Chester, UK</a:t>
            </a:r>
            <a:endParaRPr lang="en-GB" sz="3428" dirty="0">
              <a:solidFill>
                <a:schemeClr val="bg1"/>
              </a:solidFill>
              <a:latin typeface="DIN Condensed" panose="00000500000000000000" pitchFamily="2" charset="0"/>
            </a:endParaRPr>
          </a:p>
        </p:txBody>
      </p:sp>
    </p:spTree>
    <p:extLst>
      <p:ext uri="{BB962C8B-B14F-4D97-AF65-F5344CB8AC3E}">
        <p14:creationId xmlns:p14="http://schemas.microsoft.com/office/powerpoint/2010/main" val="34466898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395527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creen No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433828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creen">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3852858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735924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0" y="0"/>
            <a:ext cx="12192000" cy="6858000"/>
          </a:xfrm>
          <a:prstGeom prst="rect">
            <a:avLst/>
          </a:prstGeom>
        </p:spPr>
        <p:txBody>
          <a:bodyPr anchor="ctr" anchorCtr="0"/>
          <a:lstStyle>
            <a:lvl1pPr marL="0" indent="0" algn="ctr">
              <a:buNone/>
              <a:defRPr sz="6857" baseline="0">
                <a:solidFill>
                  <a:srgbClr val="58595B"/>
                </a:solidFill>
                <a:latin typeface="DINPro-Black" panose="02000503030000020004" pitchFamily="50" charset="0"/>
              </a:defRPr>
            </a:lvl1pPr>
          </a:lstStyle>
          <a:p>
            <a:pPr lvl="0"/>
            <a:r>
              <a:rPr lang="en-US" dirty="0" smtClean="0"/>
              <a:t>INTEGRATED ROOM CONTROLLER</a:t>
            </a:r>
            <a:endParaRPr lang="en-US" dirty="0"/>
          </a:p>
        </p:txBody>
      </p:sp>
    </p:spTree>
    <p:extLst>
      <p:ext uri="{BB962C8B-B14F-4D97-AF65-F5344CB8AC3E}">
        <p14:creationId xmlns:p14="http://schemas.microsoft.com/office/powerpoint/2010/main" val="42376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S">
    <p:spTree>
      <p:nvGrpSpPr>
        <p:cNvPr id="1" name=""/>
        <p:cNvGrpSpPr/>
        <p:nvPr/>
      </p:nvGrpSpPr>
      <p:grpSpPr>
        <a:xfrm>
          <a:off x="0" y="0"/>
          <a:ext cx="0" cy="0"/>
          <a:chOff x="0" y="0"/>
          <a:chExt cx="0" cy="0"/>
        </a:xfrm>
      </p:grpSpPr>
      <p:pic>
        <p:nvPicPr>
          <p:cNvPr id="4" name="Delta Logo Reveal Large CONFERENCE">
            <a:hlinkClick r:id="" action="ppaction://media"/>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3917825" y="3192809"/>
            <a:ext cx="4354084" cy="2449628"/>
          </a:xfrm>
          <a:prstGeom prst="rect">
            <a:avLst/>
          </a:prstGeom>
        </p:spPr>
      </p:pic>
      <p:sp>
        <p:nvSpPr>
          <p:cNvPr id="3" name="Text Placeholder 4"/>
          <p:cNvSpPr>
            <a:spLocks noGrp="1"/>
          </p:cNvSpPr>
          <p:nvPr>
            <p:ph type="body" sz="quarter" idx="10" hasCustomPrompt="1"/>
          </p:nvPr>
        </p:nvSpPr>
        <p:spPr>
          <a:xfrm>
            <a:off x="473893" y="1143000"/>
            <a:ext cx="11235143" cy="2721429"/>
          </a:xfrm>
          <a:prstGeom prst="rect">
            <a:avLst/>
          </a:prstGeom>
        </p:spPr>
        <p:txBody>
          <a:bodyPr anchor="b" anchorCtr="0"/>
          <a:lstStyle>
            <a:lvl1pPr marL="0" indent="0" algn="ctr">
              <a:buNone/>
              <a:defRPr sz="7143" baseline="0">
                <a:solidFill>
                  <a:srgbClr val="58595B"/>
                </a:solidFill>
                <a:latin typeface="DINPro-Black" panose="02000503030000020004" pitchFamily="50" charset="0"/>
              </a:defRPr>
            </a:lvl1pPr>
          </a:lstStyle>
          <a:p>
            <a:pPr lvl="0"/>
            <a:r>
              <a:rPr lang="en-US" dirty="0" smtClean="0"/>
              <a:t>SECTION TITLE</a:t>
            </a:r>
            <a:endParaRPr lang="en-US" dirty="0"/>
          </a:p>
        </p:txBody>
      </p:sp>
    </p:spTree>
    <p:extLst>
      <p:ext uri="{BB962C8B-B14F-4D97-AF65-F5344CB8AC3E}">
        <p14:creationId xmlns:p14="http://schemas.microsoft.com/office/powerpoint/2010/main" val="1888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EDBB16-AA8E-4CBD-9579-BE439B9420EF}"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2414185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3945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VAL">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5165" y="6216383"/>
            <a:ext cx="1136835" cy="641619"/>
          </a:xfrm>
          <a:prstGeom prst="rect">
            <a:avLst/>
          </a:prstGeom>
        </p:spPr>
      </p:pic>
      <p:sp>
        <p:nvSpPr>
          <p:cNvPr id="3" name="Text Placeholder 4"/>
          <p:cNvSpPr>
            <a:spLocks noGrp="1"/>
          </p:cNvSpPr>
          <p:nvPr>
            <p:ph type="body" idx="4294967295"/>
          </p:nvPr>
        </p:nvSpPr>
        <p:spPr>
          <a:xfrm>
            <a:off x="3150850" y="86179"/>
            <a:ext cx="5890301" cy="616804"/>
          </a:xfrm>
          <a:prstGeom prst="rect">
            <a:avLst/>
          </a:prstGeom>
          <a:solidFill>
            <a:srgbClr val="CD1732"/>
          </a:solidFill>
        </p:spPr>
        <p:txBody>
          <a:bodyPr/>
          <a:lstStyle>
            <a:lvl1pPr marL="0" indent="0" algn="ctr">
              <a:buNone/>
              <a:defRPr/>
            </a:lvl1pPr>
          </a:lstStyle>
          <a:p>
            <a:pPr marL="0" indent="0" algn="ctr">
              <a:buNone/>
            </a:pPr>
            <a:r>
              <a:rPr lang="en-GB" sz="3428" dirty="0" smtClean="0">
                <a:solidFill>
                  <a:schemeClr val="bg1"/>
                </a:solidFill>
                <a:latin typeface="DIN Condensed" panose="00000500000000000000" pitchFamily="2" charset="0"/>
              </a:rPr>
              <a:t>2017 Regional Seminar – Chester, UK</a:t>
            </a:r>
            <a:endParaRPr lang="en-GB" sz="3428" dirty="0">
              <a:solidFill>
                <a:schemeClr val="bg1"/>
              </a:solidFill>
              <a:latin typeface="DIN Condensed" panose="00000500000000000000" pitchFamily="2" charset="0"/>
            </a:endParaRPr>
          </a:p>
        </p:txBody>
      </p:sp>
    </p:spTree>
    <p:extLst>
      <p:ext uri="{BB962C8B-B14F-4D97-AF65-F5344CB8AC3E}">
        <p14:creationId xmlns:p14="http://schemas.microsoft.com/office/powerpoint/2010/main" val="4974777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996090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Screen No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430223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Screen">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18057759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Screen And Section Title">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190909" y="5673945"/>
            <a:ext cx="8043740" cy="767774"/>
          </a:xfrm>
          <a:prstGeom prst="rect">
            <a:avLst/>
          </a:prstGeom>
          <a:solidFill>
            <a:srgbClr val="E31937">
              <a:alpha val="90000"/>
            </a:srgbClr>
          </a:solidFill>
          <a:effectLst>
            <a:outerShdw blurRad="12700" dist="38100" dir="8100000" algn="ctr" rotWithShape="0">
              <a:schemeClr val="tx1">
                <a:alpha val="25000"/>
              </a:schemeClr>
            </a:outerShdw>
          </a:effectLst>
        </p:spPr>
        <p:txBody>
          <a:bodyPr wrap="none" lIns="914400" tIns="182880" rIns="548640" bIns="54864" anchor="ctr" anchorCtr="0">
            <a:spAutoFit/>
          </a:bodyPr>
          <a:lstStyle>
            <a:lvl1pPr marL="0" indent="0" algn="l">
              <a:buNone/>
              <a:defRPr sz="3429" b="1" spc="71" baseline="0">
                <a:solidFill>
                  <a:schemeClr val="bg1"/>
                </a:solidFill>
                <a:latin typeface="DIN Condensed" panose="00000500000000000000" pitchFamily="2"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SLIDE TITLE</a:t>
            </a:r>
          </a:p>
        </p:txBody>
      </p:sp>
      <p:sp>
        <p:nvSpPr>
          <p:cNvPr id="3" name="Text Placeholder 4"/>
          <p:cNvSpPr>
            <a:spLocks noGrp="1"/>
          </p:cNvSpPr>
          <p:nvPr>
            <p:ph type="body" sz="quarter" idx="3" hasCustomPrompt="1"/>
          </p:nvPr>
        </p:nvSpPr>
        <p:spPr>
          <a:xfrm>
            <a:off x="8253079" y="420714"/>
            <a:ext cx="3936655" cy="357470"/>
          </a:xfrm>
          <a:prstGeom prst="rect">
            <a:avLst/>
          </a:prstGeom>
          <a:solidFill>
            <a:srgbClr val="404041">
              <a:alpha val="90000"/>
            </a:srgbClr>
          </a:solidFill>
          <a:effectLst>
            <a:outerShdw blurRad="12700" dist="38100" dir="8100000" algn="ctr" rotWithShape="0">
              <a:schemeClr val="tx1">
                <a:alpha val="25000"/>
              </a:schemeClr>
            </a:outerShdw>
          </a:effectLst>
        </p:spPr>
        <p:txBody>
          <a:bodyPr wrap="none" lIns="274320" tIns="137160" rIns="640080" bIns="118872" anchor="ctr" anchorCtr="0">
            <a:spAutoFit/>
          </a:bodyPr>
          <a:lstStyle>
            <a:lvl1pPr marL="0" indent="0" algn="r">
              <a:buNone/>
              <a:defRPr sz="643" b="1" spc="286" baseline="0">
                <a:solidFill>
                  <a:schemeClr val="bg1"/>
                </a:solidFill>
                <a:latin typeface="DINPro" panose="020B0504020101020102" pitchFamily="34" charset="0"/>
              </a:defRPr>
            </a:lvl1pPr>
            <a:lvl2pPr marL="326554" indent="0">
              <a:buNone/>
              <a:defRPr sz="1428" b="1"/>
            </a:lvl2pPr>
            <a:lvl3pPr marL="653109" indent="0">
              <a:buNone/>
              <a:defRPr sz="1286" b="1"/>
            </a:lvl3pPr>
            <a:lvl4pPr marL="979662" indent="0">
              <a:buNone/>
              <a:defRPr sz="1143" b="1"/>
            </a:lvl4pPr>
            <a:lvl5pPr marL="1306216" indent="0">
              <a:buNone/>
              <a:defRPr sz="1143" b="1"/>
            </a:lvl5pPr>
            <a:lvl6pPr marL="1632770" indent="0">
              <a:buNone/>
              <a:defRPr sz="1143" b="1"/>
            </a:lvl6pPr>
            <a:lvl7pPr marL="1959324" indent="0">
              <a:buNone/>
              <a:defRPr sz="1143" b="1"/>
            </a:lvl7pPr>
            <a:lvl8pPr marL="2285878" indent="0">
              <a:buNone/>
              <a:defRPr sz="1143" b="1"/>
            </a:lvl8pPr>
            <a:lvl9pPr marL="2612431" indent="0">
              <a:buNone/>
              <a:defRPr sz="1143" b="1"/>
            </a:lvl9pPr>
          </a:lstStyle>
          <a:p>
            <a:pPr lvl="0"/>
            <a:r>
              <a:rPr lang="en-US" dirty="0" smtClean="0"/>
              <a:t>CLICK TO ADD RUNNING SECTION HEADER</a:t>
            </a:r>
          </a:p>
        </p:txBody>
      </p:sp>
    </p:spTree>
    <p:extLst>
      <p:ext uri="{BB962C8B-B14F-4D97-AF65-F5344CB8AC3E}">
        <p14:creationId xmlns:p14="http://schemas.microsoft.com/office/powerpoint/2010/main" val="25965118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2587142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234912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286849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138187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2EDBB16-AA8E-4CBD-9579-BE439B9420EF}" type="datetimeFigureOut">
              <a:rPr lang="en-CA" smtClean="0"/>
              <a:t>2019-12-05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4207052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14446"/>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7650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446"/>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39751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914446"/>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89871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483833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4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390698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125089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44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140960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6287" y="5742075"/>
            <a:ext cx="6187528" cy="683264"/>
          </a:xfrm>
          <a:prstGeom prst="rect">
            <a:avLst/>
          </a:prstGeom>
          <a:solidFill>
            <a:srgbClr val="E31937">
              <a:alpha val="90000"/>
            </a:srgbClr>
          </a:solidFill>
          <a:effectLst>
            <a:outerShdw blurRad="12700" dist="38100" dir="2700000" algn="ctr" rotWithShape="0">
              <a:schemeClr val="tx1">
                <a:alpha val="25000"/>
              </a:schemeClr>
            </a:outerShdw>
          </a:effectLst>
        </p:spPr>
        <p:txBody>
          <a:bodyPr wrap="none" lIns="914400" tIns="182880" rIns="548640" bIns="54864" anchor="ctr" anchorCtr="0">
            <a:spAutoFit/>
          </a:bodyPr>
          <a:lstStyle>
            <a:lvl1pPr marL="0" indent="0" algn="l">
              <a:buNone/>
              <a:defRPr sz="3200" b="1" spc="67" baseline="0">
                <a:solidFill>
                  <a:schemeClr val="bg1"/>
                </a:solidFill>
                <a:latin typeface="Arial Narrow" panose="020B0606020202030204" pitchFamily="3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dirty="0" smtClean="0"/>
              <a:t>CLICK TO ADD SLIDE TITLE</a:t>
            </a:r>
          </a:p>
        </p:txBody>
      </p:sp>
      <p:sp>
        <p:nvSpPr>
          <p:cNvPr id="5" name="Text Placeholder 4"/>
          <p:cNvSpPr>
            <a:spLocks noGrp="1"/>
          </p:cNvSpPr>
          <p:nvPr>
            <p:ph type="body" sz="quarter" idx="3" hasCustomPrompt="1"/>
          </p:nvPr>
        </p:nvSpPr>
        <p:spPr>
          <a:xfrm>
            <a:off x="7780397" y="425619"/>
            <a:ext cx="4494500" cy="369332"/>
          </a:xfrm>
          <a:prstGeom prst="rect">
            <a:avLst/>
          </a:prstGeom>
          <a:solidFill>
            <a:srgbClr val="404041">
              <a:alpha val="90000"/>
            </a:srgbClr>
          </a:solidFill>
          <a:effectLst>
            <a:outerShdw blurRad="12700" dist="38100" dir="2700000" algn="ctr" rotWithShape="0">
              <a:schemeClr val="tx1">
                <a:alpha val="25000"/>
              </a:schemeClr>
            </a:outerShdw>
          </a:effectLst>
        </p:spPr>
        <p:txBody>
          <a:bodyPr wrap="none" lIns="274320" tIns="137160" rIns="822960" bIns="118872" anchor="ctr" anchorCtr="0">
            <a:spAutoFit/>
          </a:bodyPr>
          <a:lstStyle>
            <a:lvl1pPr marL="0" indent="0" algn="r">
              <a:buNone/>
              <a:defRPr sz="800" b="1" spc="267" baseline="0">
                <a:solidFill>
                  <a:schemeClr val="bg1"/>
                </a:solidFill>
                <a:latin typeface="Arial" panose="020B0604020202020204" pitchFamily="34" charset="0"/>
                <a:cs typeface="Arial" panose="020B0604020202020204" pitchFamily="3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dirty="0" smtClean="0"/>
              <a:t>CLICK TO ADD RUNNING SECTION HEADER</a:t>
            </a:r>
          </a:p>
        </p:txBody>
      </p:sp>
    </p:spTree>
    <p:extLst>
      <p:ext uri="{BB962C8B-B14F-4D97-AF65-F5344CB8AC3E}">
        <p14:creationId xmlns:p14="http://schemas.microsoft.com/office/powerpoint/2010/main" val="208008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5">
                                            <p:bg/>
                                          </p:spTgt>
                                        </p:tgtEl>
                                        <p:attrNameLst>
                                          <p:attrName>style.visibility</p:attrName>
                                        </p:attrNameLst>
                                      </p:cBhvr>
                                      <p:to>
                                        <p:strVal val="visible"/>
                                      </p:to>
                                    </p:set>
                                    <p:anim calcmode="lin" valueType="num">
                                      <p:cBhvr additive="base">
                                        <p:cTn id="14"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bg/>
                                          </p:spTgt>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5" grpId="0" build="p" animBg="1">
        <p:tmplLst>
          <p:tmpl>
            <p:tnLst>
              <p:par>
                <p:cTn presetID="2" presetClass="entr" presetSubtype="2" decel="10000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1 Title">
    <p:spTree>
      <p:nvGrpSpPr>
        <p:cNvPr id="1" name=""/>
        <p:cNvGrpSpPr/>
        <p:nvPr/>
      </p:nvGrpSpPr>
      <p:grpSpPr>
        <a:xfrm>
          <a:off x="0" y="0"/>
          <a:ext cx="0" cy="0"/>
          <a:chOff x="0" y="0"/>
          <a:chExt cx="0" cy="0"/>
        </a:xfrm>
      </p:grpSpPr>
      <p:sp>
        <p:nvSpPr>
          <p:cNvPr id="4" name="標題版面配置區 1"/>
          <p:cNvSpPr>
            <a:spLocks noGrp="1"/>
          </p:cNvSpPr>
          <p:nvPr>
            <p:ph type="title"/>
          </p:nvPr>
        </p:nvSpPr>
        <p:spPr bwMode="auto">
          <a:xfrm>
            <a:off x="6262794" y="330835"/>
            <a:ext cx="4943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4400">
                <a:solidFill>
                  <a:srgbClr val="C00000"/>
                </a:solidFill>
                <a:latin typeface="Arial" panose="020B0604020202020204" pitchFamily="34" charset="0"/>
                <a:cs typeface="Arial" panose="020B0604020202020204" pitchFamily="34" charset="0"/>
              </a:defRPr>
            </a:lvl1pPr>
          </a:lstStyle>
          <a:p>
            <a:pPr lvl="0"/>
            <a:r>
              <a:rPr lang="en-US" altLang="zh-TW" dirty="0" smtClean="0"/>
              <a:t>Title</a:t>
            </a:r>
          </a:p>
        </p:txBody>
      </p:sp>
    </p:spTree>
    <p:extLst>
      <p:ext uri="{BB962C8B-B14F-4D97-AF65-F5344CB8AC3E}">
        <p14:creationId xmlns:p14="http://schemas.microsoft.com/office/powerpoint/2010/main" val="152351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_Text with bullet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925318" y="529401"/>
            <a:ext cx="9621099" cy="576064"/>
          </a:xfrm>
          <a:prstGeom prst="rect">
            <a:avLst/>
          </a:prstGeom>
        </p:spPr>
        <p:txBody>
          <a:bodyPr>
            <a:noAutofit/>
          </a:bodyPr>
          <a:lstStyle>
            <a:lvl1pPr algn="l">
              <a:defRPr sz="3734" b="0">
                <a:solidFill>
                  <a:srgbClr val="E43037"/>
                </a:solidFill>
              </a:defRPr>
            </a:lvl1pPr>
          </a:lstStyle>
          <a:p>
            <a:r>
              <a:rPr lang="en-US" dirty="0" smtClean="0"/>
              <a:t>Click to add title</a:t>
            </a:r>
            <a:endParaRPr lang="en-GB" dirty="0"/>
          </a:p>
        </p:txBody>
      </p:sp>
      <p:sp>
        <p:nvSpPr>
          <p:cNvPr id="14" name="Isosceles Triangle 13"/>
          <p:cNvSpPr>
            <a:spLocks/>
          </p:cNvSpPr>
          <p:nvPr userDrawn="1"/>
        </p:nvSpPr>
        <p:spPr>
          <a:xfrm rot="5400000">
            <a:off x="1607509" y="676311"/>
            <a:ext cx="288000" cy="336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6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71293"/>
            <a:ext cx="7283319" cy="6486707"/>
          </a:xfrm>
          <a:prstGeom prst="rect">
            <a:avLst/>
          </a:prstGeom>
        </p:spPr>
      </p:pic>
    </p:spTree>
    <p:extLst>
      <p:ext uri="{BB962C8B-B14F-4D97-AF65-F5344CB8AC3E}">
        <p14:creationId xmlns:p14="http://schemas.microsoft.com/office/powerpoint/2010/main" val="31380955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2EDBB16-AA8E-4CBD-9579-BE439B9420EF}" type="datetimeFigureOut">
              <a:rPr lang="en-CA" smtClean="0"/>
              <a:t>2019-12-05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279605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92798-6CF0-4109-83F1-C3BD7DF2C4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4623" y="5834833"/>
            <a:ext cx="1276641" cy="768525"/>
          </a:xfrm>
          <a:prstGeom prst="rect">
            <a:avLst/>
          </a:prstGeom>
        </p:spPr>
      </p:pic>
    </p:spTree>
    <p:extLst>
      <p:ext uri="{BB962C8B-B14F-4D97-AF65-F5344CB8AC3E}">
        <p14:creationId xmlns:p14="http://schemas.microsoft.com/office/powerpoint/2010/main" val="1546958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Insert Page">
    <p:spTree>
      <p:nvGrpSpPr>
        <p:cNvPr id="1" name=""/>
        <p:cNvGrpSpPr/>
        <p:nvPr/>
      </p:nvGrpSpPr>
      <p:grpSpPr>
        <a:xfrm>
          <a:off x="0" y="0"/>
          <a:ext cx="0" cy="0"/>
          <a:chOff x="0" y="0"/>
          <a:chExt cx="0" cy="0"/>
        </a:xfrm>
      </p:grpSpPr>
      <p:pic>
        <p:nvPicPr>
          <p:cNvPr id="4" name="圖片 2"/>
          <p:cNvPicPr>
            <a:picLocks noChangeAspect="1"/>
          </p:cNvPicPr>
          <p:nvPr userDrawn="1"/>
        </p:nvPicPr>
        <p:blipFill>
          <a:blip r:embed="rId2" cstate="print"/>
          <a:srcRect/>
          <a:stretch>
            <a:fillRect/>
          </a:stretch>
        </p:blipFill>
        <p:spPr bwMode="auto">
          <a:xfrm>
            <a:off x="3" y="2"/>
            <a:ext cx="12188092" cy="6856413"/>
          </a:xfrm>
          <a:prstGeom prst="rect">
            <a:avLst/>
          </a:prstGeom>
          <a:noFill/>
          <a:ln w="9525">
            <a:noFill/>
            <a:miter lim="800000"/>
            <a:headEnd/>
            <a:tailEnd/>
          </a:ln>
        </p:spPr>
      </p:pic>
      <p:sp>
        <p:nvSpPr>
          <p:cNvPr id="6" name="投影片編號版面配置區 5"/>
          <p:cNvSpPr>
            <a:spLocks noGrp="1"/>
          </p:cNvSpPr>
          <p:nvPr>
            <p:ph type="sldNum" sz="quarter" idx="10"/>
          </p:nvPr>
        </p:nvSpPr>
        <p:spPr>
          <a:xfrm>
            <a:off x="4847492" y="6492902"/>
            <a:ext cx="2844800" cy="365125"/>
          </a:xfrm>
          <a:prstGeom prst="rect">
            <a:avLst/>
          </a:prstGeom>
        </p:spPr>
        <p:txBody>
          <a:bodyPr vert="horz" lIns="105344" tIns="52673" rIns="105344" bIns="52673"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defTabSz="914446">
              <a:defRPr/>
            </a:pPr>
            <a:fld id="{5020F201-2BC7-4E62-AB8B-B46F08EF1D58}" type="slidenum">
              <a:rPr lang="zh-TW" altLang="en-US" smtClean="0">
                <a:solidFill>
                  <a:prstClr val="black">
                    <a:tint val="75000"/>
                  </a:prstClr>
                </a:solidFill>
              </a:rPr>
              <a:pPr defTabSz="914446">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5227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2EDBB16-AA8E-4CBD-9579-BE439B9420EF}" type="datetimeFigureOut">
              <a:rPr lang="en-CA" smtClean="0"/>
              <a:t>2019-12-05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354881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DBB16-AA8E-4CBD-9579-BE439B9420EF}" type="datetimeFigureOut">
              <a:rPr lang="en-CA" smtClean="0"/>
              <a:t>2019-12-05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86810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DBB16-AA8E-4CBD-9579-BE439B9420EF}" type="datetimeFigureOut">
              <a:rPr lang="en-CA" smtClean="0"/>
              <a:t>2019-12-05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31402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EDBB16-AA8E-4CBD-9579-BE439B9420EF}" type="datetimeFigureOut">
              <a:rPr lang="en-CA" smtClean="0"/>
              <a:t>2019-12-05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C58B72-8C8F-4FE3-85C6-44AF612D0456}" type="slidenum">
              <a:rPr lang="en-CA" smtClean="0"/>
              <a:t>‹#›</a:t>
            </a:fld>
            <a:endParaRPr lang="en-CA"/>
          </a:p>
        </p:txBody>
      </p:sp>
    </p:spTree>
    <p:extLst>
      <p:ext uri="{BB962C8B-B14F-4D97-AF65-F5344CB8AC3E}">
        <p14:creationId xmlns:p14="http://schemas.microsoft.com/office/powerpoint/2010/main" val="384920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DBB16-AA8E-4CBD-9579-BE439B9420EF}" type="datetimeFigureOut">
              <a:rPr lang="en-CA" smtClean="0"/>
              <a:t>2019-12-05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58B72-8C8F-4FE3-85C6-44AF612D0456}" type="slidenum">
              <a:rPr lang="en-CA" smtClean="0"/>
              <a:t>‹#›</a:t>
            </a:fld>
            <a:endParaRPr lang="en-CA"/>
          </a:p>
        </p:txBody>
      </p:sp>
    </p:spTree>
    <p:extLst>
      <p:ext uri="{BB962C8B-B14F-4D97-AF65-F5344CB8AC3E}">
        <p14:creationId xmlns:p14="http://schemas.microsoft.com/office/powerpoint/2010/main" val="194393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340268"/>
            <a:ext cx="12192000" cy="2176719"/>
          </a:xfrm>
          <a:prstGeom prst="rect">
            <a:avLst/>
          </a:prstGeom>
        </p:spPr>
        <p:txBody>
          <a:bodyPr vert="horz" lIns="91440" tIns="45720" rIns="91440" bIns="45720" rtlCol="0" anchor="ctr">
            <a:normAutofit/>
          </a:bodyPr>
          <a:lstStyle/>
          <a:p>
            <a:r>
              <a:rPr lang="en-US" dirty="0" smtClean="0"/>
              <a:t>INTEGRATED ROOM CONTROLLER</a:t>
            </a:r>
            <a:endParaRPr lang="en-US" dirty="0"/>
          </a:p>
        </p:txBody>
      </p:sp>
    </p:spTree>
    <p:extLst>
      <p:ext uri="{BB962C8B-B14F-4D97-AF65-F5344CB8AC3E}">
        <p14:creationId xmlns:p14="http://schemas.microsoft.com/office/powerpoint/2010/main" val="348111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1088600" rtl="0" eaLnBrk="1" latinLnBrk="0" hangingPunct="1">
        <a:spcBef>
          <a:spcPct val="0"/>
        </a:spcBef>
        <a:buNone/>
        <a:defRPr sz="5214" kern="1200">
          <a:solidFill>
            <a:schemeClr val="tx1"/>
          </a:solidFill>
          <a:latin typeface="+mj-lt"/>
          <a:ea typeface="+mj-ea"/>
          <a:cs typeface="+mj-cs"/>
        </a:defRPr>
      </a:lvl1pPr>
    </p:titleStyle>
    <p:bodyStyle>
      <a:lvl1pPr marL="408225" indent="-408225" algn="l" defTabSz="1088600" rtl="0" eaLnBrk="1" latinLnBrk="0" hangingPunct="1">
        <a:spcBef>
          <a:spcPct val="20000"/>
        </a:spcBef>
        <a:buFont typeface="Arial" panose="020B0604020202020204" pitchFamily="34" charset="0"/>
        <a:buChar char="•"/>
        <a:defRPr sz="3785" kern="1200">
          <a:solidFill>
            <a:schemeClr val="tx1"/>
          </a:solidFill>
          <a:latin typeface="+mn-lt"/>
          <a:ea typeface="+mn-ea"/>
          <a:cs typeface="+mn-cs"/>
        </a:defRPr>
      </a:lvl1pPr>
      <a:lvl2pPr marL="884488" indent="-340187" algn="l" defTabSz="1088600" rtl="0" eaLnBrk="1" latinLnBrk="0" hangingPunct="1">
        <a:spcBef>
          <a:spcPct val="20000"/>
        </a:spcBef>
        <a:buFont typeface="Arial" panose="020B0604020202020204" pitchFamily="34" charset="0"/>
        <a:buChar char="–"/>
        <a:defRPr sz="3357" kern="1200">
          <a:solidFill>
            <a:schemeClr val="tx1"/>
          </a:solidFill>
          <a:latin typeface="+mn-lt"/>
          <a:ea typeface="+mn-ea"/>
          <a:cs typeface="+mn-cs"/>
        </a:defRPr>
      </a:lvl2pPr>
      <a:lvl3pPr marL="1360750" indent="-272149" algn="l" defTabSz="1088600" rtl="0" eaLnBrk="1" latinLnBrk="0" hangingPunct="1">
        <a:spcBef>
          <a:spcPct val="20000"/>
        </a:spcBef>
        <a:buFont typeface="Arial" panose="020B0604020202020204" pitchFamily="34" charset="0"/>
        <a:buChar char="•"/>
        <a:defRPr sz="2858" kern="1200">
          <a:solidFill>
            <a:schemeClr val="tx1"/>
          </a:solidFill>
          <a:latin typeface="+mn-lt"/>
          <a:ea typeface="+mn-ea"/>
          <a:cs typeface="+mn-cs"/>
        </a:defRPr>
      </a:lvl3pPr>
      <a:lvl4pPr marL="19050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4pPr>
      <a:lvl5pPr marL="24493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5pPr>
      <a:lvl6pPr marL="29936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5379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40822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6265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88600" rtl="0" eaLnBrk="1" latinLnBrk="0" hangingPunct="1">
        <a:defRPr sz="2143" kern="1200">
          <a:solidFill>
            <a:schemeClr val="tx1"/>
          </a:solidFill>
          <a:latin typeface="+mn-lt"/>
          <a:ea typeface="+mn-ea"/>
          <a:cs typeface="+mn-cs"/>
        </a:defRPr>
      </a:lvl1pPr>
      <a:lvl2pPr marL="544300" algn="l" defTabSz="1088600" rtl="0" eaLnBrk="1" latinLnBrk="0" hangingPunct="1">
        <a:defRPr sz="2143" kern="1200">
          <a:solidFill>
            <a:schemeClr val="tx1"/>
          </a:solidFill>
          <a:latin typeface="+mn-lt"/>
          <a:ea typeface="+mn-ea"/>
          <a:cs typeface="+mn-cs"/>
        </a:defRPr>
      </a:lvl2pPr>
      <a:lvl3pPr marL="1088600" algn="l" defTabSz="1088600" rtl="0" eaLnBrk="1" latinLnBrk="0" hangingPunct="1">
        <a:defRPr sz="2143" kern="1200">
          <a:solidFill>
            <a:schemeClr val="tx1"/>
          </a:solidFill>
          <a:latin typeface="+mn-lt"/>
          <a:ea typeface="+mn-ea"/>
          <a:cs typeface="+mn-cs"/>
        </a:defRPr>
      </a:lvl3pPr>
      <a:lvl4pPr marL="1632901" algn="l" defTabSz="1088600" rtl="0" eaLnBrk="1" latinLnBrk="0" hangingPunct="1">
        <a:defRPr sz="2143" kern="1200">
          <a:solidFill>
            <a:schemeClr val="tx1"/>
          </a:solidFill>
          <a:latin typeface="+mn-lt"/>
          <a:ea typeface="+mn-ea"/>
          <a:cs typeface="+mn-cs"/>
        </a:defRPr>
      </a:lvl4pPr>
      <a:lvl5pPr marL="2177201" algn="l" defTabSz="1088600" rtl="0" eaLnBrk="1" latinLnBrk="0" hangingPunct="1">
        <a:defRPr sz="2143" kern="1200">
          <a:solidFill>
            <a:schemeClr val="tx1"/>
          </a:solidFill>
          <a:latin typeface="+mn-lt"/>
          <a:ea typeface="+mn-ea"/>
          <a:cs typeface="+mn-cs"/>
        </a:defRPr>
      </a:lvl5pPr>
      <a:lvl6pPr marL="2721501" algn="l" defTabSz="1088600" rtl="0" eaLnBrk="1" latinLnBrk="0" hangingPunct="1">
        <a:defRPr sz="2143" kern="1200">
          <a:solidFill>
            <a:schemeClr val="tx1"/>
          </a:solidFill>
          <a:latin typeface="+mn-lt"/>
          <a:ea typeface="+mn-ea"/>
          <a:cs typeface="+mn-cs"/>
        </a:defRPr>
      </a:lvl6pPr>
      <a:lvl7pPr marL="3265801" algn="l" defTabSz="1088600" rtl="0" eaLnBrk="1" latinLnBrk="0" hangingPunct="1">
        <a:defRPr sz="2143" kern="1200">
          <a:solidFill>
            <a:schemeClr val="tx1"/>
          </a:solidFill>
          <a:latin typeface="+mn-lt"/>
          <a:ea typeface="+mn-ea"/>
          <a:cs typeface="+mn-cs"/>
        </a:defRPr>
      </a:lvl7pPr>
      <a:lvl8pPr marL="3810102" algn="l" defTabSz="1088600" rtl="0" eaLnBrk="1" latinLnBrk="0" hangingPunct="1">
        <a:defRPr sz="2143" kern="1200">
          <a:solidFill>
            <a:schemeClr val="tx1"/>
          </a:solidFill>
          <a:latin typeface="+mn-lt"/>
          <a:ea typeface="+mn-ea"/>
          <a:cs typeface="+mn-cs"/>
        </a:defRPr>
      </a:lvl8pPr>
      <a:lvl9pPr marL="4354402" algn="l" defTabSz="1088600" rtl="0" eaLnBrk="1" latinLnBrk="0" hangingPunct="1">
        <a:defRPr sz="21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340268"/>
            <a:ext cx="12192000" cy="2176719"/>
          </a:xfrm>
          <a:prstGeom prst="rect">
            <a:avLst/>
          </a:prstGeom>
        </p:spPr>
        <p:txBody>
          <a:bodyPr vert="horz" lIns="91440" tIns="45720" rIns="91440" bIns="45720" rtlCol="0" anchor="ctr">
            <a:normAutofit/>
          </a:bodyPr>
          <a:lstStyle/>
          <a:p>
            <a:r>
              <a:rPr lang="en-US" dirty="0" smtClean="0"/>
              <a:t>INTEGRATED ROOM CONTROLLER</a:t>
            </a:r>
            <a:endParaRPr lang="en-US" dirty="0"/>
          </a:p>
        </p:txBody>
      </p:sp>
    </p:spTree>
    <p:extLst>
      <p:ext uri="{BB962C8B-B14F-4D97-AF65-F5344CB8AC3E}">
        <p14:creationId xmlns:p14="http://schemas.microsoft.com/office/powerpoint/2010/main" val="10235574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1088600" rtl="0" eaLnBrk="1" latinLnBrk="0" hangingPunct="1">
        <a:spcBef>
          <a:spcPct val="0"/>
        </a:spcBef>
        <a:buNone/>
        <a:defRPr sz="5214" kern="1200">
          <a:solidFill>
            <a:schemeClr val="tx1"/>
          </a:solidFill>
          <a:latin typeface="+mj-lt"/>
          <a:ea typeface="+mj-ea"/>
          <a:cs typeface="+mj-cs"/>
        </a:defRPr>
      </a:lvl1pPr>
    </p:titleStyle>
    <p:bodyStyle>
      <a:lvl1pPr marL="408225" indent="-408225" algn="l" defTabSz="1088600" rtl="0" eaLnBrk="1" latinLnBrk="0" hangingPunct="1">
        <a:spcBef>
          <a:spcPct val="20000"/>
        </a:spcBef>
        <a:buFont typeface="Arial" panose="020B0604020202020204" pitchFamily="34" charset="0"/>
        <a:buChar char="•"/>
        <a:defRPr sz="3785" kern="1200">
          <a:solidFill>
            <a:schemeClr val="tx1"/>
          </a:solidFill>
          <a:latin typeface="+mn-lt"/>
          <a:ea typeface="+mn-ea"/>
          <a:cs typeface="+mn-cs"/>
        </a:defRPr>
      </a:lvl1pPr>
      <a:lvl2pPr marL="884488" indent="-340187" algn="l" defTabSz="1088600" rtl="0" eaLnBrk="1" latinLnBrk="0" hangingPunct="1">
        <a:spcBef>
          <a:spcPct val="20000"/>
        </a:spcBef>
        <a:buFont typeface="Arial" panose="020B0604020202020204" pitchFamily="34" charset="0"/>
        <a:buChar char="–"/>
        <a:defRPr sz="3357" kern="1200">
          <a:solidFill>
            <a:schemeClr val="tx1"/>
          </a:solidFill>
          <a:latin typeface="+mn-lt"/>
          <a:ea typeface="+mn-ea"/>
          <a:cs typeface="+mn-cs"/>
        </a:defRPr>
      </a:lvl2pPr>
      <a:lvl3pPr marL="1360750" indent="-272149" algn="l" defTabSz="1088600" rtl="0" eaLnBrk="1" latinLnBrk="0" hangingPunct="1">
        <a:spcBef>
          <a:spcPct val="20000"/>
        </a:spcBef>
        <a:buFont typeface="Arial" panose="020B0604020202020204" pitchFamily="34" charset="0"/>
        <a:buChar char="•"/>
        <a:defRPr sz="2858" kern="1200">
          <a:solidFill>
            <a:schemeClr val="tx1"/>
          </a:solidFill>
          <a:latin typeface="+mn-lt"/>
          <a:ea typeface="+mn-ea"/>
          <a:cs typeface="+mn-cs"/>
        </a:defRPr>
      </a:lvl3pPr>
      <a:lvl4pPr marL="19050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4pPr>
      <a:lvl5pPr marL="24493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5pPr>
      <a:lvl6pPr marL="29936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5379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40822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6265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88600" rtl="0" eaLnBrk="1" latinLnBrk="0" hangingPunct="1">
        <a:defRPr sz="2143" kern="1200">
          <a:solidFill>
            <a:schemeClr val="tx1"/>
          </a:solidFill>
          <a:latin typeface="+mn-lt"/>
          <a:ea typeface="+mn-ea"/>
          <a:cs typeface="+mn-cs"/>
        </a:defRPr>
      </a:lvl1pPr>
      <a:lvl2pPr marL="544300" algn="l" defTabSz="1088600" rtl="0" eaLnBrk="1" latinLnBrk="0" hangingPunct="1">
        <a:defRPr sz="2143" kern="1200">
          <a:solidFill>
            <a:schemeClr val="tx1"/>
          </a:solidFill>
          <a:latin typeface="+mn-lt"/>
          <a:ea typeface="+mn-ea"/>
          <a:cs typeface="+mn-cs"/>
        </a:defRPr>
      </a:lvl2pPr>
      <a:lvl3pPr marL="1088600" algn="l" defTabSz="1088600" rtl="0" eaLnBrk="1" latinLnBrk="0" hangingPunct="1">
        <a:defRPr sz="2143" kern="1200">
          <a:solidFill>
            <a:schemeClr val="tx1"/>
          </a:solidFill>
          <a:latin typeface="+mn-lt"/>
          <a:ea typeface="+mn-ea"/>
          <a:cs typeface="+mn-cs"/>
        </a:defRPr>
      </a:lvl3pPr>
      <a:lvl4pPr marL="1632901" algn="l" defTabSz="1088600" rtl="0" eaLnBrk="1" latinLnBrk="0" hangingPunct="1">
        <a:defRPr sz="2143" kern="1200">
          <a:solidFill>
            <a:schemeClr val="tx1"/>
          </a:solidFill>
          <a:latin typeface="+mn-lt"/>
          <a:ea typeface="+mn-ea"/>
          <a:cs typeface="+mn-cs"/>
        </a:defRPr>
      </a:lvl4pPr>
      <a:lvl5pPr marL="2177201" algn="l" defTabSz="1088600" rtl="0" eaLnBrk="1" latinLnBrk="0" hangingPunct="1">
        <a:defRPr sz="2143" kern="1200">
          <a:solidFill>
            <a:schemeClr val="tx1"/>
          </a:solidFill>
          <a:latin typeface="+mn-lt"/>
          <a:ea typeface="+mn-ea"/>
          <a:cs typeface="+mn-cs"/>
        </a:defRPr>
      </a:lvl5pPr>
      <a:lvl6pPr marL="2721501" algn="l" defTabSz="1088600" rtl="0" eaLnBrk="1" latinLnBrk="0" hangingPunct="1">
        <a:defRPr sz="2143" kern="1200">
          <a:solidFill>
            <a:schemeClr val="tx1"/>
          </a:solidFill>
          <a:latin typeface="+mn-lt"/>
          <a:ea typeface="+mn-ea"/>
          <a:cs typeface="+mn-cs"/>
        </a:defRPr>
      </a:lvl6pPr>
      <a:lvl7pPr marL="3265801" algn="l" defTabSz="1088600" rtl="0" eaLnBrk="1" latinLnBrk="0" hangingPunct="1">
        <a:defRPr sz="2143" kern="1200">
          <a:solidFill>
            <a:schemeClr val="tx1"/>
          </a:solidFill>
          <a:latin typeface="+mn-lt"/>
          <a:ea typeface="+mn-ea"/>
          <a:cs typeface="+mn-cs"/>
        </a:defRPr>
      </a:lvl7pPr>
      <a:lvl8pPr marL="3810102" algn="l" defTabSz="1088600" rtl="0" eaLnBrk="1" latinLnBrk="0" hangingPunct="1">
        <a:defRPr sz="2143" kern="1200">
          <a:solidFill>
            <a:schemeClr val="tx1"/>
          </a:solidFill>
          <a:latin typeface="+mn-lt"/>
          <a:ea typeface="+mn-ea"/>
          <a:cs typeface="+mn-cs"/>
        </a:defRPr>
      </a:lvl8pPr>
      <a:lvl9pPr marL="4354402" algn="l" defTabSz="1088600" rtl="0" eaLnBrk="1" latinLnBrk="0" hangingPunct="1">
        <a:defRPr sz="21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340268"/>
            <a:ext cx="12192000" cy="2176719"/>
          </a:xfrm>
          <a:prstGeom prst="rect">
            <a:avLst/>
          </a:prstGeom>
        </p:spPr>
        <p:txBody>
          <a:bodyPr vert="horz" lIns="91440" tIns="45720" rIns="91440" bIns="45720" rtlCol="0" anchor="ctr">
            <a:normAutofit/>
          </a:bodyPr>
          <a:lstStyle/>
          <a:p>
            <a:r>
              <a:rPr lang="en-US" dirty="0" smtClean="0"/>
              <a:t>INTEGRATED ROOM CONTROLLER</a:t>
            </a:r>
            <a:endParaRPr lang="en-US" dirty="0"/>
          </a:p>
        </p:txBody>
      </p:sp>
    </p:spTree>
    <p:extLst>
      <p:ext uri="{BB962C8B-B14F-4D97-AF65-F5344CB8AC3E}">
        <p14:creationId xmlns:p14="http://schemas.microsoft.com/office/powerpoint/2010/main" val="1022063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1088600" rtl="0" eaLnBrk="1" latinLnBrk="0" hangingPunct="1">
        <a:spcBef>
          <a:spcPct val="0"/>
        </a:spcBef>
        <a:buNone/>
        <a:defRPr sz="5214" kern="1200">
          <a:solidFill>
            <a:schemeClr val="tx1"/>
          </a:solidFill>
          <a:latin typeface="+mj-lt"/>
          <a:ea typeface="+mj-ea"/>
          <a:cs typeface="+mj-cs"/>
        </a:defRPr>
      </a:lvl1pPr>
    </p:titleStyle>
    <p:bodyStyle>
      <a:lvl1pPr marL="408225" indent="-408225" algn="l" defTabSz="1088600" rtl="0" eaLnBrk="1" latinLnBrk="0" hangingPunct="1">
        <a:spcBef>
          <a:spcPct val="20000"/>
        </a:spcBef>
        <a:buFont typeface="Arial" panose="020B0604020202020204" pitchFamily="34" charset="0"/>
        <a:buChar char="•"/>
        <a:defRPr sz="3785" kern="1200">
          <a:solidFill>
            <a:schemeClr val="tx1"/>
          </a:solidFill>
          <a:latin typeface="+mn-lt"/>
          <a:ea typeface="+mn-ea"/>
          <a:cs typeface="+mn-cs"/>
        </a:defRPr>
      </a:lvl1pPr>
      <a:lvl2pPr marL="884488" indent="-340187" algn="l" defTabSz="1088600" rtl="0" eaLnBrk="1" latinLnBrk="0" hangingPunct="1">
        <a:spcBef>
          <a:spcPct val="20000"/>
        </a:spcBef>
        <a:buFont typeface="Arial" panose="020B0604020202020204" pitchFamily="34" charset="0"/>
        <a:buChar char="–"/>
        <a:defRPr sz="3357" kern="1200">
          <a:solidFill>
            <a:schemeClr val="tx1"/>
          </a:solidFill>
          <a:latin typeface="+mn-lt"/>
          <a:ea typeface="+mn-ea"/>
          <a:cs typeface="+mn-cs"/>
        </a:defRPr>
      </a:lvl2pPr>
      <a:lvl3pPr marL="1360750" indent="-272149" algn="l" defTabSz="1088600" rtl="0" eaLnBrk="1" latinLnBrk="0" hangingPunct="1">
        <a:spcBef>
          <a:spcPct val="20000"/>
        </a:spcBef>
        <a:buFont typeface="Arial" panose="020B0604020202020204" pitchFamily="34" charset="0"/>
        <a:buChar char="•"/>
        <a:defRPr sz="2858" kern="1200">
          <a:solidFill>
            <a:schemeClr val="tx1"/>
          </a:solidFill>
          <a:latin typeface="+mn-lt"/>
          <a:ea typeface="+mn-ea"/>
          <a:cs typeface="+mn-cs"/>
        </a:defRPr>
      </a:lvl3pPr>
      <a:lvl4pPr marL="19050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4pPr>
      <a:lvl5pPr marL="24493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5pPr>
      <a:lvl6pPr marL="29936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5379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4082251"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626552" indent="-272149" algn="l" defTabSz="1088600"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88600" rtl="0" eaLnBrk="1" latinLnBrk="0" hangingPunct="1">
        <a:defRPr sz="2143" kern="1200">
          <a:solidFill>
            <a:schemeClr val="tx1"/>
          </a:solidFill>
          <a:latin typeface="+mn-lt"/>
          <a:ea typeface="+mn-ea"/>
          <a:cs typeface="+mn-cs"/>
        </a:defRPr>
      </a:lvl1pPr>
      <a:lvl2pPr marL="544300" algn="l" defTabSz="1088600" rtl="0" eaLnBrk="1" latinLnBrk="0" hangingPunct="1">
        <a:defRPr sz="2143" kern="1200">
          <a:solidFill>
            <a:schemeClr val="tx1"/>
          </a:solidFill>
          <a:latin typeface="+mn-lt"/>
          <a:ea typeface="+mn-ea"/>
          <a:cs typeface="+mn-cs"/>
        </a:defRPr>
      </a:lvl2pPr>
      <a:lvl3pPr marL="1088600" algn="l" defTabSz="1088600" rtl="0" eaLnBrk="1" latinLnBrk="0" hangingPunct="1">
        <a:defRPr sz="2143" kern="1200">
          <a:solidFill>
            <a:schemeClr val="tx1"/>
          </a:solidFill>
          <a:latin typeface="+mn-lt"/>
          <a:ea typeface="+mn-ea"/>
          <a:cs typeface="+mn-cs"/>
        </a:defRPr>
      </a:lvl3pPr>
      <a:lvl4pPr marL="1632901" algn="l" defTabSz="1088600" rtl="0" eaLnBrk="1" latinLnBrk="0" hangingPunct="1">
        <a:defRPr sz="2143" kern="1200">
          <a:solidFill>
            <a:schemeClr val="tx1"/>
          </a:solidFill>
          <a:latin typeface="+mn-lt"/>
          <a:ea typeface="+mn-ea"/>
          <a:cs typeface="+mn-cs"/>
        </a:defRPr>
      </a:lvl4pPr>
      <a:lvl5pPr marL="2177201" algn="l" defTabSz="1088600" rtl="0" eaLnBrk="1" latinLnBrk="0" hangingPunct="1">
        <a:defRPr sz="2143" kern="1200">
          <a:solidFill>
            <a:schemeClr val="tx1"/>
          </a:solidFill>
          <a:latin typeface="+mn-lt"/>
          <a:ea typeface="+mn-ea"/>
          <a:cs typeface="+mn-cs"/>
        </a:defRPr>
      </a:lvl5pPr>
      <a:lvl6pPr marL="2721501" algn="l" defTabSz="1088600" rtl="0" eaLnBrk="1" latinLnBrk="0" hangingPunct="1">
        <a:defRPr sz="2143" kern="1200">
          <a:solidFill>
            <a:schemeClr val="tx1"/>
          </a:solidFill>
          <a:latin typeface="+mn-lt"/>
          <a:ea typeface="+mn-ea"/>
          <a:cs typeface="+mn-cs"/>
        </a:defRPr>
      </a:lvl6pPr>
      <a:lvl7pPr marL="3265801" algn="l" defTabSz="1088600" rtl="0" eaLnBrk="1" latinLnBrk="0" hangingPunct="1">
        <a:defRPr sz="2143" kern="1200">
          <a:solidFill>
            <a:schemeClr val="tx1"/>
          </a:solidFill>
          <a:latin typeface="+mn-lt"/>
          <a:ea typeface="+mn-ea"/>
          <a:cs typeface="+mn-cs"/>
        </a:defRPr>
      </a:lvl7pPr>
      <a:lvl8pPr marL="3810102" algn="l" defTabSz="1088600" rtl="0" eaLnBrk="1" latinLnBrk="0" hangingPunct="1">
        <a:defRPr sz="2143" kern="1200">
          <a:solidFill>
            <a:schemeClr val="tx1"/>
          </a:solidFill>
          <a:latin typeface="+mn-lt"/>
          <a:ea typeface="+mn-ea"/>
          <a:cs typeface="+mn-cs"/>
        </a:defRPr>
      </a:lvl8pPr>
      <a:lvl9pPr marL="4354402" algn="l" defTabSz="1088600" rtl="0" eaLnBrk="1" latinLnBrk="0" hangingPunct="1">
        <a:defRPr sz="21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6"/>
            <a:fld id="{E760BFFE-F2A3-4363-8AE7-776EE7D8270C}" type="datetimeFigureOut">
              <a:rPr lang="en-US" smtClean="0">
                <a:solidFill>
                  <a:prstClr val="black">
                    <a:tint val="75000"/>
                  </a:prstClr>
                </a:solidFill>
              </a:rPr>
              <a:pPr defTabSz="914446"/>
              <a:t>12/5/2019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6"/>
            <a:fld id="{E372D08D-BDEB-4C76-B02E-F4BBF3A5D0B3}" type="slidenum">
              <a:rPr lang="en-US" smtClean="0">
                <a:solidFill>
                  <a:prstClr val="black">
                    <a:tint val="75000"/>
                  </a:prstClr>
                </a:solidFill>
              </a:rPr>
              <a:pPr defTabSz="914446"/>
              <a:t>‹#›</a:t>
            </a:fld>
            <a:endParaRPr lang="en-US" dirty="0">
              <a:solidFill>
                <a:prstClr val="black">
                  <a:tint val="75000"/>
                </a:prstClr>
              </a:solidFill>
            </a:endParaRPr>
          </a:p>
        </p:txBody>
      </p:sp>
    </p:spTree>
    <p:extLst>
      <p:ext uri="{BB962C8B-B14F-4D97-AF65-F5344CB8AC3E}">
        <p14:creationId xmlns:p14="http://schemas.microsoft.com/office/powerpoint/2010/main" val="41255092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0909" y="5673456"/>
            <a:ext cx="5307735" cy="767774"/>
          </a:xfrm>
        </p:spPr>
        <p:txBody>
          <a:bodyPr/>
          <a:lstStyle/>
          <a:p>
            <a:r>
              <a:rPr lang="en-GB" dirty="0" smtClean="0"/>
              <a:t>Agenda – Day 1</a:t>
            </a:r>
            <a:endParaRPr lang="en-GB" dirty="0"/>
          </a:p>
        </p:txBody>
      </p:sp>
      <p:sp>
        <p:nvSpPr>
          <p:cNvPr id="10" name="TextBox 9"/>
          <p:cNvSpPr txBox="1"/>
          <p:nvPr/>
        </p:nvSpPr>
        <p:spPr>
          <a:xfrm>
            <a:off x="1485378" y="1140625"/>
            <a:ext cx="6270397" cy="4444165"/>
          </a:xfrm>
          <a:prstGeom prst="rect">
            <a:avLst/>
          </a:prstGeom>
          <a:noFill/>
        </p:spPr>
        <p:txBody>
          <a:bodyPr wrap="square" rtlCol="0" anchor="ctr" anchorCtr="0">
            <a:spAutoFit/>
          </a:bodyPr>
          <a:lstStyle/>
          <a:p>
            <a:pPr defTabSz="1088528"/>
            <a:r>
              <a:rPr lang="en-GB" sz="2571" dirty="0">
                <a:solidFill>
                  <a:prstClr val="black"/>
                </a:solidFill>
                <a:latin typeface="Calibri"/>
              </a:rPr>
              <a:t>13:30		Welcome &amp; Introduction</a:t>
            </a:r>
          </a:p>
          <a:p>
            <a:pPr defTabSz="1088528"/>
            <a:r>
              <a:rPr lang="en-GB" sz="2571" dirty="0">
                <a:solidFill>
                  <a:prstClr val="black"/>
                </a:solidFill>
                <a:latin typeface="Calibri"/>
              </a:rPr>
              <a:t>13:50		Regional Update</a:t>
            </a:r>
          </a:p>
          <a:p>
            <a:pPr defTabSz="1088528"/>
            <a:r>
              <a:rPr lang="en-GB" sz="2571" dirty="0">
                <a:solidFill>
                  <a:prstClr val="black"/>
                </a:solidFill>
                <a:latin typeface="Calibri"/>
              </a:rPr>
              <a:t>14:15		Product Roadmap</a:t>
            </a:r>
          </a:p>
          <a:p>
            <a:pPr defTabSz="1088528"/>
            <a:r>
              <a:rPr lang="en-GB" sz="2571" dirty="0">
                <a:solidFill>
                  <a:prstClr val="black"/>
                </a:solidFill>
                <a:latin typeface="Calibri"/>
              </a:rPr>
              <a:t>15:00		Break</a:t>
            </a:r>
          </a:p>
          <a:p>
            <a:pPr defTabSz="1088528"/>
            <a:r>
              <a:rPr lang="en-GB" sz="2571" dirty="0">
                <a:solidFill>
                  <a:prstClr val="black"/>
                </a:solidFill>
                <a:latin typeface="Calibri"/>
              </a:rPr>
              <a:t>15:30		O3-HUB 2.0</a:t>
            </a:r>
          </a:p>
          <a:p>
            <a:pPr defTabSz="1088528"/>
            <a:r>
              <a:rPr lang="en-GB" sz="2571" dirty="0">
                <a:solidFill>
                  <a:prstClr val="black"/>
                </a:solidFill>
                <a:latin typeface="Calibri"/>
              </a:rPr>
              <a:t>16:00		IoT &amp; Cloud Ingestion</a:t>
            </a:r>
          </a:p>
          <a:p>
            <a:pPr defTabSz="1088528"/>
            <a:r>
              <a:rPr lang="en-GB" sz="2571" dirty="0">
                <a:solidFill>
                  <a:prstClr val="black"/>
                </a:solidFill>
                <a:latin typeface="Calibri"/>
              </a:rPr>
              <a:t>16:30		IoT Firmware (V4.9)</a:t>
            </a:r>
          </a:p>
          <a:p>
            <a:pPr defTabSz="1088528"/>
            <a:r>
              <a:rPr lang="en-GB" sz="2571" dirty="0">
                <a:solidFill>
                  <a:prstClr val="black"/>
                </a:solidFill>
                <a:latin typeface="Calibri"/>
              </a:rPr>
              <a:t>16:50		Tridium Integration</a:t>
            </a:r>
          </a:p>
          <a:p>
            <a:pPr defTabSz="1088528"/>
            <a:r>
              <a:rPr lang="en-GB" sz="2571" dirty="0">
                <a:solidFill>
                  <a:prstClr val="black"/>
                </a:solidFill>
                <a:latin typeface="Calibri"/>
              </a:rPr>
              <a:t>17:10		Open Mike #1</a:t>
            </a:r>
          </a:p>
          <a:p>
            <a:pPr defTabSz="1088528"/>
            <a:r>
              <a:rPr lang="en-GB" sz="2571" dirty="0" smtClean="0">
                <a:solidFill>
                  <a:prstClr val="black"/>
                </a:solidFill>
                <a:latin typeface="Calibri"/>
              </a:rPr>
              <a:t>19:00</a:t>
            </a:r>
            <a:r>
              <a:rPr lang="en-GB" sz="2571" dirty="0">
                <a:solidFill>
                  <a:prstClr val="black"/>
                </a:solidFill>
                <a:latin typeface="Calibri"/>
              </a:rPr>
              <a:t>		</a:t>
            </a:r>
            <a:r>
              <a:rPr lang="en-GB" sz="2571" dirty="0" smtClean="0">
                <a:solidFill>
                  <a:prstClr val="black"/>
                </a:solidFill>
                <a:latin typeface="Calibri"/>
              </a:rPr>
              <a:t>Networking Reception</a:t>
            </a:r>
          </a:p>
          <a:p>
            <a:pPr defTabSz="1088528"/>
            <a:r>
              <a:rPr lang="en-GB" sz="2571" dirty="0" smtClean="0">
                <a:solidFill>
                  <a:prstClr val="black"/>
                </a:solidFill>
                <a:latin typeface="Calibri"/>
              </a:rPr>
              <a:t>20:00                    Dinner</a:t>
            </a:r>
            <a:endParaRPr lang="en-GB" sz="2571" dirty="0">
              <a:solidFill>
                <a:prstClr val="black"/>
              </a:solidFill>
              <a:latin typeface="Calibri"/>
            </a:endParaRPr>
          </a:p>
        </p:txBody>
      </p:sp>
      <p:sp>
        <p:nvSpPr>
          <p:cNvPr id="5" name="Text Placeholder 4"/>
          <p:cNvSpPr txBox="1">
            <a:spLocks/>
          </p:cNvSpPr>
          <p:nvPr/>
        </p:nvSpPr>
        <p:spPr>
          <a:xfrm>
            <a:off x="2463589" y="86800"/>
            <a:ext cx="7264827" cy="616690"/>
          </a:xfrm>
          <a:prstGeom prst="rect">
            <a:avLst/>
          </a:prstGeom>
          <a:solidFill>
            <a:srgbClr val="CD1732"/>
          </a:solidFill>
        </p:spPr>
        <p:txBody>
          <a:bodyPr/>
          <a:lstStyle>
            <a:lvl1pPr marL="571584" indent="-571584" algn="l" defTabSz="1524223"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1pPr>
            <a:lvl2pPr marL="1238432" indent="-476319" algn="l" defTabSz="1524223" rtl="0" eaLnBrk="1" latinLnBrk="0" hangingPunct="1">
              <a:spcBef>
                <a:spcPct val="20000"/>
              </a:spcBef>
              <a:buFont typeface="Arial" panose="020B0604020202020204" pitchFamily="34" charset="0"/>
              <a:buChar char="–"/>
              <a:defRPr sz="4701" kern="1200">
                <a:solidFill>
                  <a:schemeClr val="tx1"/>
                </a:solidFill>
                <a:latin typeface="+mn-lt"/>
                <a:ea typeface="+mn-ea"/>
                <a:cs typeface="+mn-cs"/>
              </a:defRPr>
            </a:lvl2pPr>
            <a:lvl3pPr marL="1905278" indent="-381055" algn="l" defTabSz="1524223" rtl="0" eaLnBrk="1" latinLnBrk="0" hangingPunct="1">
              <a:spcBef>
                <a:spcPct val="20000"/>
              </a:spcBef>
              <a:buFont typeface="Arial" panose="020B0604020202020204" pitchFamily="34" charset="0"/>
              <a:buChar char="•"/>
              <a:defRPr sz="4001" kern="1200">
                <a:solidFill>
                  <a:schemeClr val="tx1"/>
                </a:solidFill>
                <a:latin typeface="+mn-lt"/>
                <a:ea typeface="+mn-ea"/>
                <a:cs typeface="+mn-cs"/>
              </a:defRPr>
            </a:lvl3pPr>
            <a:lvl4pPr marL="2667391"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4pPr>
            <a:lvl5pPr marL="3429503"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5pPr>
            <a:lvl6pPr marL="4191614"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6pPr>
            <a:lvl7pPr marL="4953727"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7pPr>
            <a:lvl8pPr marL="5715838"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8pPr>
            <a:lvl9pPr marL="6477950" indent="-381055" algn="l" defTabSz="1524223" rtl="0" eaLnBrk="1" latinLnBrk="0" hangingPunct="1">
              <a:spcBef>
                <a:spcPct val="20000"/>
              </a:spcBef>
              <a:buFont typeface="Arial" panose="020B0604020202020204" pitchFamily="34" charset="0"/>
              <a:buChar char="•"/>
              <a:defRPr sz="3301" kern="1200">
                <a:solidFill>
                  <a:schemeClr val="tx1"/>
                </a:solidFill>
                <a:latin typeface="+mn-lt"/>
                <a:ea typeface="+mn-ea"/>
                <a:cs typeface="+mn-cs"/>
              </a:defRPr>
            </a:lvl9pPr>
          </a:lstStyle>
          <a:p>
            <a:pPr marL="0" indent="0" algn="ctr" defTabSz="1088600">
              <a:buNone/>
            </a:pPr>
            <a:r>
              <a:rPr lang="en-GB" sz="3428" dirty="0">
                <a:solidFill>
                  <a:prstClr val="white"/>
                </a:solidFill>
                <a:latin typeface="DIN Condensed" panose="00000500000000000000" pitchFamily="2" charset="0"/>
              </a:rPr>
              <a:t>2019 European Seminar – Amsterdam, Netherlands</a:t>
            </a:r>
          </a:p>
        </p:txBody>
      </p:sp>
    </p:spTree>
    <p:extLst>
      <p:ext uri="{BB962C8B-B14F-4D97-AF65-F5344CB8AC3E}">
        <p14:creationId xmlns:p14="http://schemas.microsoft.com/office/powerpoint/2010/main" val="101747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Welcome</a:t>
            </a:r>
            <a:endParaRPr lang="en-GB" dirty="0"/>
          </a:p>
        </p:txBody>
      </p:sp>
    </p:spTree>
    <p:extLst>
      <p:ext uri="{BB962C8B-B14F-4D97-AF65-F5344CB8AC3E}">
        <p14:creationId xmlns:p14="http://schemas.microsoft.com/office/powerpoint/2010/main" val="228771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George Wylie</a:t>
            </a:r>
            <a:endParaRPr lang="en-CA" dirty="0"/>
          </a:p>
        </p:txBody>
      </p:sp>
      <p:sp>
        <p:nvSpPr>
          <p:cNvPr id="3" name="Subtitle 2"/>
          <p:cNvSpPr>
            <a:spLocks noGrp="1"/>
          </p:cNvSpPr>
          <p:nvPr>
            <p:ph type="subTitle" idx="1"/>
          </p:nvPr>
        </p:nvSpPr>
        <p:spPr/>
        <p:txBody>
          <a:bodyPr/>
          <a:lstStyle/>
          <a:p>
            <a:r>
              <a:rPr lang="en-GB" dirty="0" smtClean="0"/>
              <a:t>OEM BDM Europe</a:t>
            </a:r>
            <a:endParaRPr lang="en-CA" dirty="0"/>
          </a:p>
        </p:txBody>
      </p:sp>
    </p:spTree>
    <p:extLst>
      <p:ext uri="{BB962C8B-B14F-4D97-AF65-F5344CB8AC3E}">
        <p14:creationId xmlns:p14="http://schemas.microsoft.com/office/powerpoint/2010/main" val="2839055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03" y="283032"/>
            <a:ext cx="5009962" cy="472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03" y="1028548"/>
            <a:ext cx="11007349" cy="49172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07" y="3518571"/>
            <a:ext cx="1851711" cy="6248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1556" y="5925492"/>
            <a:ext cx="1851710" cy="62488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9577" y="1910020"/>
            <a:ext cx="1502007" cy="62488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1" y="4333259"/>
            <a:ext cx="1714123" cy="62488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7868" y="521316"/>
            <a:ext cx="1117434" cy="453958"/>
          </a:xfrm>
          <a:prstGeom prst="rect">
            <a:avLst/>
          </a:prstGeom>
        </p:spPr>
      </p:pic>
    </p:spTree>
    <p:extLst>
      <p:ext uri="{BB962C8B-B14F-4D97-AF65-F5344CB8AC3E}">
        <p14:creationId xmlns:p14="http://schemas.microsoft.com/office/powerpoint/2010/main" val="1662920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867"/>
            <a:ext cx="12192000" cy="69188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612" y="1186246"/>
            <a:ext cx="9600367" cy="5428914"/>
          </a:xfrm>
          <a:prstGeom prst="rect">
            <a:avLst/>
          </a:prstGeom>
        </p:spPr>
      </p:pic>
      <p:sp>
        <p:nvSpPr>
          <p:cNvPr id="11" name="TextBox 10"/>
          <p:cNvSpPr txBox="1"/>
          <p:nvPr/>
        </p:nvSpPr>
        <p:spPr>
          <a:xfrm>
            <a:off x="7793864" y="2474671"/>
            <a:ext cx="1753962" cy="3968587"/>
          </a:xfrm>
          <a:prstGeom prst="rect">
            <a:avLst/>
          </a:prstGeom>
          <a:noFill/>
        </p:spPr>
        <p:txBody>
          <a:bodyPr wrap="square" rtlCol="0">
            <a:spAutoFit/>
          </a:bodyPr>
          <a:lstStyle/>
          <a:p>
            <a:pPr marL="228611" indent="-228611" defTabSz="914446">
              <a:buFont typeface="+mj-lt"/>
              <a:buAutoNum type="arabicPeriod"/>
              <a:defRPr/>
            </a:pPr>
            <a:r>
              <a:rPr lang="en-US" sz="933" b="1" dirty="0">
                <a:solidFill>
                  <a:prstClr val="black"/>
                </a:solidFill>
                <a:latin typeface="DINPro" panose="020B0504020101020102" pitchFamily="34" charset="0"/>
              </a:rPr>
              <a:t>Command Center</a:t>
            </a:r>
          </a:p>
          <a:p>
            <a:pPr marL="228611" indent="-228611" defTabSz="914446">
              <a:buFont typeface="+mj-lt"/>
              <a:buAutoNum type="arabicPeriod"/>
              <a:defRPr/>
            </a:pPr>
            <a:r>
              <a:rPr lang="en-US" sz="933" b="1" dirty="0">
                <a:solidFill>
                  <a:prstClr val="black"/>
                </a:solidFill>
                <a:latin typeface="DINPro" panose="020B0504020101020102" pitchFamily="34" charset="0"/>
              </a:rPr>
              <a:t>Data Lake</a:t>
            </a:r>
          </a:p>
          <a:p>
            <a:pPr marL="228611" indent="-228611" defTabSz="914446">
              <a:buFont typeface="+mj-lt"/>
              <a:buAutoNum type="arabicPeriod"/>
            </a:pPr>
            <a:r>
              <a:rPr lang="en-US" sz="933" b="1" dirty="0">
                <a:solidFill>
                  <a:prstClr val="black"/>
                </a:solidFill>
                <a:latin typeface="DINPro" panose="020B0504020101020102" pitchFamily="34" charset="0"/>
              </a:rPr>
              <a:t>Enterprise Integrations</a:t>
            </a:r>
            <a:br>
              <a:rPr lang="en-US" sz="933" b="1" dirty="0">
                <a:solidFill>
                  <a:prstClr val="black"/>
                </a:solidFill>
                <a:latin typeface="DINPro" panose="020B0504020101020102" pitchFamily="34" charset="0"/>
              </a:rPr>
            </a:br>
            <a:endParaRPr lang="en-US" sz="933" b="1" dirty="0">
              <a:solidFill>
                <a:prstClr val="black"/>
              </a:solidFill>
              <a:latin typeface="DINPro" panose="020B0504020101020102" pitchFamily="34" charset="0"/>
            </a:endParaRPr>
          </a:p>
          <a:p>
            <a:pPr defTabSz="914446" fontAlgn="t"/>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Command Center</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Dynamic Facial Recognition</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Data Lake</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System Control Analytics</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Machine Learning continues</a:t>
            </a: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Command Center </a:t>
            </a:r>
            <a:r>
              <a:rPr lang="en-US" sz="933" dirty="0" err="1">
                <a:solidFill>
                  <a:prstClr val="black"/>
                </a:solidFill>
                <a:latin typeface="DINPro" panose="020B0504020101020102" pitchFamily="34" charset="0"/>
              </a:rPr>
              <a:t>productization</a:t>
            </a:r>
            <a:r>
              <a:rPr lang="en-US" sz="933" dirty="0">
                <a:solidFill>
                  <a:prstClr val="black"/>
                </a:solidFill>
                <a:latin typeface="DINPro" panose="020B0504020101020102" pitchFamily="34" charset="0"/>
              </a:rPr>
              <a:t> Application Services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Machine Learning at the system level</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Delta Data Lake for predictive analytics and machine learning</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New </a:t>
            </a:r>
            <a:r>
              <a:rPr lang="en-US" sz="933" dirty="0" err="1">
                <a:solidFill>
                  <a:prstClr val="black"/>
                </a:solidFill>
                <a:latin typeface="DINPro" panose="020B0504020101020102" pitchFamily="34" charset="0"/>
              </a:rPr>
              <a:t>eSTAT</a:t>
            </a: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r>
              <a:rPr lang="en-US" sz="933" dirty="0" err="1">
                <a:solidFill>
                  <a:prstClr val="black"/>
                </a:solidFill>
                <a:latin typeface="DINPro" panose="020B0504020101020102" pitchFamily="34" charset="0"/>
              </a:rPr>
              <a:t>eVIZ</a:t>
            </a:r>
            <a:r>
              <a:rPr lang="en-US" sz="933" dirty="0">
                <a:solidFill>
                  <a:prstClr val="black"/>
                </a:solidFill>
                <a:latin typeface="DINPro" panose="020B0504020101020102" pitchFamily="34" charset="0"/>
              </a:rPr>
              <a:t> next</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Architecture Shift</a:t>
            </a:r>
          </a:p>
        </p:txBody>
      </p:sp>
      <p:sp>
        <p:nvSpPr>
          <p:cNvPr id="8" name="TextBox 7"/>
          <p:cNvSpPr txBox="1"/>
          <p:nvPr/>
        </p:nvSpPr>
        <p:spPr>
          <a:xfrm>
            <a:off x="2096719" y="2459490"/>
            <a:ext cx="1743035" cy="4112151"/>
          </a:xfrm>
          <a:prstGeom prst="rect">
            <a:avLst/>
          </a:prstGeom>
          <a:noFill/>
        </p:spPr>
        <p:txBody>
          <a:bodyPr wrap="square" rtlCol="0">
            <a:spAutoFit/>
          </a:bodyPr>
          <a:lstStyle/>
          <a:p>
            <a:pPr marL="228611" indent="-228611" defTabSz="914446">
              <a:buFont typeface="+mj-lt"/>
              <a:buAutoNum type="arabicPeriod"/>
            </a:pPr>
            <a:r>
              <a:rPr lang="en-US" sz="933" b="1" dirty="0" err="1">
                <a:solidFill>
                  <a:prstClr val="black"/>
                </a:solidFill>
                <a:latin typeface="DINPro" panose="020B0504020101020102" pitchFamily="34" charset="0"/>
              </a:rPr>
              <a:t>IoT</a:t>
            </a:r>
            <a:r>
              <a:rPr lang="en-US" sz="933" b="1" dirty="0">
                <a:solidFill>
                  <a:prstClr val="black"/>
                </a:solidFill>
                <a:latin typeface="DINPro" panose="020B0504020101020102" pitchFamily="34" charset="0"/>
              </a:rPr>
              <a:t> &amp; Data Sharing</a:t>
            </a:r>
          </a:p>
          <a:p>
            <a:pPr marL="228611" indent="-228611" defTabSz="914446">
              <a:buFont typeface="+mj-lt"/>
              <a:buAutoNum type="arabicPeriod"/>
            </a:pPr>
            <a:r>
              <a:rPr lang="en-US" sz="933" b="1" dirty="0">
                <a:solidFill>
                  <a:prstClr val="black"/>
                </a:solidFill>
                <a:latin typeface="DINPro" panose="020B0504020101020102" pitchFamily="34" charset="0"/>
              </a:rPr>
              <a:t>Cloud &amp; Energy</a:t>
            </a:r>
          </a:p>
          <a:p>
            <a:pPr marL="228611" indent="-228611" defTabSz="914446">
              <a:buFont typeface="+mj-lt"/>
              <a:buAutoNum type="arabicPeriod"/>
            </a:pPr>
            <a:r>
              <a:rPr lang="en-US" sz="933" b="1" dirty="0">
                <a:solidFill>
                  <a:prstClr val="black"/>
                </a:solidFill>
                <a:latin typeface="DINPro" panose="020B0504020101020102" pitchFamily="34" charset="0"/>
              </a:rPr>
              <a:t>Access Control</a:t>
            </a:r>
            <a:br>
              <a:rPr lang="en-US" sz="933" b="1" dirty="0">
                <a:solidFill>
                  <a:prstClr val="black"/>
                </a:solidFill>
                <a:latin typeface="DINPro" panose="020B0504020101020102" pitchFamily="34" charset="0"/>
              </a:rPr>
            </a:br>
            <a:r>
              <a:rPr lang="en-US" sz="933" b="1" dirty="0">
                <a:solidFill>
                  <a:prstClr val="black"/>
                </a:solidFill>
                <a:latin typeface="DINPro" panose="020B0504020101020102" pitchFamily="34" charset="0"/>
              </a:rPr>
              <a:t/>
            </a:r>
            <a:br>
              <a:rPr lang="en-US" sz="933" b="1" dirty="0">
                <a:solidFill>
                  <a:prstClr val="black"/>
                </a:solidFill>
                <a:latin typeface="DINPro" panose="020B0504020101020102" pitchFamily="34" charset="0"/>
              </a:rPr>
            </a:b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Converged Platforms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Embedded WEB</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TLS</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BACnet</a:t>
            </a:r>
            <a:r>
              <a:rPr lang="en-US" sz="933" dirty="0">
                <a:solidFill>
                  <a:prstClr val="black"/>
                </a:solidFill>
                <a:latin typeface="DINPro" panose="020B0504020101020102" pitchFamily="34" charset="0"/>
              </a:rPr>
              <a:t> SC</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MQTT</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IEEE 802.1x</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OSDP</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OpenADR</a:t>
            </a:r>
            <a:r>
              <a:rPr lang="en-US" sz="933" dirty="0">
                <a:solidFill>
                  <a:prstClr val="black"/>
                </a:solidFill>
                <a:latin typeface="DINPro" panose="020B0504020101020102" pitchFamily="34" charset="0"/>
              </a:rPr>
              <a:t/>
            </a:r>
            <a:br>
              <a:rPr lang="en-US" sz="933" dirty="0">
                <a:solidFill>
                  <a:prstClr val="black"/>
                </a:solidFill>
                <a:latin typeface="DINPro" panose="020B0504020101020102" pitchFamily="34" charset="0"/>
              </a:rPr>
            </a:br>
            <a:r>
              <a:rPr lang="en-US" sz="933" dirty="0">
                <a:solidFill>
                  <a:prstClr val="black"/>
                </a:solidFill>
                <a:latin typeface="DINPro" panose="020B0504020101020102" pitchFamily="34" charset="0"/>
              </a:rPr>
              <a:t/>
            </a:r>
            <a:br>
              <a:rPr lang="en-US" sz="933" dirty="0">
                <a:solidFill>
                  <a:prstClr val="black"/>
                </a:solidFill>
                <a:latin typeface="DINPro" panose="020B0504020101020102" pitchFamily="34" charset="0"/>
              </a:rPr>
            </a:b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IoT</a:t>
            </a:r>
            <a:r>
              <a:rPr lang="en-US" sz="933" dirty="0">
                <a:solidFill>
                  <a:prstClr val="black"/>
                </a:solidFill>
                <a:latin typeface="DINPro" panose="020B0504020101020102" pitchFamily="34" charset="0"/>
              </a:rPr>
              <a:t> connectivity on O3 and </a:t>
            </a:r>
            <a:r>
              <a:rPr lang="en-US" sz="933" dirty="0" err="1">
                <a:solidFill>
                  <a:prstClr val="black"/>
                </a:solidFill>
                <a:latin typeface="DINPro" panose="020B0504020101020102" pitchFamily="34" charset="0"/>
              </a:rPr>
              <a:t>eBUS</a:t>
            </a:r>
            <a:r>
              <a:rPr lang="en-US" sz="933" dirty="0">
                <a:solidFill>
                  <a:prstClr val="black"/>
                </a:solidFill>
                <a:latin typeface="DINPro" panose="020B0504020101020102" pitchFamily="34" charset="0"/>
              </a:rPr>
              <a:t> platforms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Secure Connect on </a:t>
            </a:r>
            <a:r>
              <a:rPr lang="en-US" sz="933" dirty="0" err="1">
                <a:solidFill>
                  <a:prstClr val="black"/>
                </a:solidFill>
                <a:latin typeface="DINPro" panose="020B0504020101020102" pitchFamily="34" charset="0"/>
              </a:rPr>
              <a:t>IoT</a:t>
            </a:r>
            <a:r>
              <a:rPr lang="en-US" sz="933" dirty="0">
                <a:solidFill>
                  <a:prstClr val="black"/>
                </a:solidFill>
                <a:latin typeface="DINPro" panose="020B0504020101020102" pitchFamily="34" charset="0"/>
              </a:rPr>
              <a:t> platforms</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eWEB</a:t>
            </a:r>
            <a:r>
              <a:rPr lang="en-US" sz="933" dirty="0">
                <a:solidFill>
                  <a:prstClr val="black"/>
                </a:solidFill>
                <a:latin typeface="DINPro" panose="020B0504020101020102" pitchFamily="34" charset="0"/>
              </a:rPr>
              <a:t> SaaS/Cloud</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OpenADR</a:t>
            </a:r>
            <a:r>
              <a:rPr lang="en-US" sz="933" dirty="0">
                <a:solidFill>
                  <a:prstClr val="black"/>
                </a:solidFill>
                <a:latin typeface="DINPro" panose="020B0504020101020102" pitchFamily="34" charset="0"/>
              </a:rPr>
              <a:t> on </a:t>
            </a:r>
            <a:r>
              <a:rPr lang="en-US" sz="933" dirty="0" err="1">
                <a:solidFill>
                  <a:prstClr val="black"/>
                </a:solidFill>
                <a:latin typeface="DINPro" panose="020B0504020101020102" pitchFamily="34" charset="0"/>
              </a:rPr>
              <a:t>eWEB</a:t>
            </a: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Access Control</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Access Control enrollment, dashboards and reports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integration with </a:t>
            </a:r>
            <a:r>
              <a:rPr lang="en-US" sz="933" dirty="0" err="1">
                <a:solidFill>
                  <a:prstClr val="black"/>
                </a:solidFill>
                <a:latin typeface="DINPro" panose="020B0504020101020102" pitchFamily="34" charset="0"/>
              </a:rPr>
              <a:t>Vivotek</a:t>
            </a:r>
            <a:endParaRPr lang="en-US" sz="933" dirty="0">
              <a:solidFill>
                <a:prstClr val="black"/>
              </a:solidFill>
              <a:latin typeface="DINPro" panose="020B0504020101020102" pitchFamily="34" charset="0"/>
            </a:endParaRPr>
          </a:p>
          <a:p>
            <a:pPr marL="304815" indent="-304815" defTabSz="914446">
              <a:buFont typeface="Arial" panose="020B0604020202020204" pitchFamily="34" charset="0"/>
              <a:buChar char="•"/>
            </a:pPr>
            <a:endParaRPr lang="en-US" sz="933" dirty="0">
              <a:solidFill>
                <a:prstClr val="black"/>
              </a:solidFill>
              <a:latin typeface="Calibri" panose="020F0502020204030204"/>
            </a:endParaRPr>
          </a:p>
        </p:txBody>
      </p:sp>
      <p:sp>
        <p:nvSpPr>
          <p:cNvPr id="9" name="TextBox 8"/>
          <p:cNvSpPr txBox="1"/>
          <p:nvPr/>
        </p:nvSpPr>
        <p:spPr>
          <a:xfrm>
            <a:off x="4000208" y="2459490"/>
            <a:ext cx="1740109" cy="4399281"/>
          </a:xfrm>
          <a:prstGeom prst="rect">
            <a:avLst/>
          </a:prstGeom>
          <a:noFill/>
        </p:spPr>
        <p:txBody>
          <a:bodyPr wrap="square" rtlCol="0">
            <a:spAutoFit/>
          </a:bodyPr>
          <a:lstStyle/>
          <a:p>
            <a:pPr marL="228611" indent="-228611" defTabSz="914446">
              <a:buFont typeface="+mj-lt"/>
              <a:buAutoNum type="arabicPeriod"/>
            </a:pPr>
            <a:r>
              <a:rPr lang="en-US" sz="933" b="1" dirty="0">
                <a:solidFill>
                  <a:prstClr val="black"/>
                </a:solidFill>
                <a:latin typeface="DINPro" panose="020B0504020101020102" pitchFamily="34" charset="0"/>
              </a:rPr>
              <a:t>Connected Equip</a:t>
            </a:r>
          </a:p>
          <a:p>
            <a:pPr marL="228611" indent="-228611" defTabSz="914446">
              <a:buFont typeface="+mj-lt"/>
              <a:buAutoNum type="arabicPeriod"/>
            </a:pPr>
            <a:r>
              <a:rPr lang="en-US" sz="933" b="1" dirty="0">
                <a:solidFill>
                  <a:prstClr val="black"/>
                </a:solidFill>
                <a:latin typeface="DINPro" panose="020B0504020101020102" pitchFamily="34" charset="0"/>
              </a:rPr>
              <a:t>Cloud SaaS</a:t>
            </a:r>
          </a:p>
          <a:p>
            <a:pPr marL="228611" indent="-228611" defTabSz="914446" fontAlgn="t">
              <a:buFont typeface="+mj-lt"/>
              <a:buAutoNum type="arabicPeriod"/>
            </a:pPr>
            <a:r>
              <a:rPr lang="en-US" sz="933" b="1" dirty="0">
                <a:solidFill>
                  <a:prstClr val="black"/>
                </a:solidFill>
                <a:latin typeface="DINPro" panose="020B0504020101020102" pitchFamily="34" charset="0"/>
              </a:rPr>
              <a:t>Access Control</a:t>
            </a:r>
            <a:br>
              <a:rPr lang="en-US" sz="933" b="1" dirty="0">
                <a:solidFill>
                  <a:prstClr val="black"/>
                </a:solidFill>
                <a:latin typeface="DINPro" panose="020B0504020101020102" pitchFamily="34" charset="0"/>
              </a:rPr>
            </a:br>
            <a:endParaRPr lang="en-US" sz="933" b="1" dirty="0">
              <a:solidFill>
                <a:prstClr val="black"/>
              </a:solidFill>
              <a:latin typeface="DINPro" panose="020B0504020101020102" pitchFamily="34" charset="0"/>
            </a:endParaRPr>
          </a:p>
          <a:p>
            <a:pPr defTabSz="914446" fontAlgn="t"/>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r>
              <a:rPr lang="en-US" sz="933" dirty="0" err="1">
                <a:solidFill>
                  <a:prstClr val="black"/>
                </a:solidFill>
                <a:latin typeface="DINPro" panose="020B0504020101020102" pitchFamily="34" charset="0"/>
              </a:rPr>
              <a:t>BACnet</a:t>
            </a:r>
            <a:r>
              <a:rPr lang="en-US" sz="933" dirty="0">
                <a:solidFill>
                  <a:prstClr val="black"/>
                </a:solidFill>
                <a:latin typeface="DINPro" panose="020B0504020101020102" pitchFamily="34" charset="0"/>
              </a:rPr>
              <a:t> SC</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Kubernetes Container Management</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Object System Accessibility</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Connected Lighting</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Cloud Deploy</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Semantic Tagging</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Mobile Connect (4GLTE,5G)</a:t>
            </a:r>
            <a:br>
              <a:rPr lang="en-US" sz="933" dirty="0">
                <a:solidFill>
                  <a:prstClr val="black"/>
                </a:solidFill>
                <a:latin typeface="DINPro" panose="020B0504020101020102" pitchFamily="34" charset="0"/>
              </a:rPr>
            </a:b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Continue network security</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Enterprise Archiving</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Connected Controllers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Cloud Deploy service</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eWEB</a:t>
            </a:r>
            <a:r>
              <a:rPr lang="en-US" sz="933" dirty="0">
                <a:solidFill>
                  <a:prstClr val="black"/>
                </a:solidFill>
                <a:latin typeface="DINPro" panose="020B0504020101020102" pitchFamily="34" charset="0"/>
              </a:rPr>
              <a:t> Semantic Tagging</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Hub 2.0</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Lighting Integration</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Continued Access Control integration (VAST2)</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Tridium</a:t>
            </a:r>
            <a:r>
              <a:rPr lang="en-US" sz="933" dirty="0">
                <a:solidFill>
                  <a:prstClr val="black"/>
                </a:solidFill>
                <a:latin typeface="DINPro" panose="020B0504020101020102" pitchFamily="34" charset="0"/>
              </a:rPr>
              <a:t> Support</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VAV</a:t>
            </a:r>
          </a:p>
        </p:txBody>
      </p:sp>
      <p:sp>
        <p:nvSpPr>
          <p:cNvPr id="10" name="TextBox 9"/>
          <p:cNvSpPr txBox="1"/>
          <p:nvPr/>
        </p:nvSpPr>
        <p:spPr>
          <a:xfrm>
            <a:off x="5900772" y="2459490"/>
            <a:ext cx="1758218" cy="3968587"/>
          </a:xfrm>
          <a:prstGeom prst="rect">
            <a:avLst/>
          </a:prstGeom>
          <a:noFill/>
        </p:spPr>
        <p:txBody>
          <a:bodyPr wrap="square" rtlCol="0">
            <a:spAutoFit/>
          </a:bodyPr>
          <a:lstStyle/>
          <a:p>
            <a:pPr marL="228611" indent="-228611" defTabSz="914446">
              <a:buFont typeface="+mj-lt"/>
              <a:buAutoNum type="arabicPeriod"/>
            </a:pPr>
            <a:r>
              <a:rPr lang="en-US" sz="933" b="1" dirty="0">
                <a:solidFill>
                  <a:prstClr val="black"/>
                </a:solidFill>
                <a:latin typeface="DINPro" panose="020B0504020101020102" pitchFamily="34" charset="0"/>
              </a:rPr>
              <a:t>Machine Intelligence</a:t>
            </a:r>
          </a:p>
          <a:p>
            <a:pPr marL="228611" indent="-228611" defTabSz="914446">
              <a:buFont typeface="+mj-lt"/>
              <a:buAutoNum type="arabicPeriod"/>
            </a:pPr>
            <a:r>
              <a:rPr lang="en-US" sz="933" b="1" dirty="0">
                <a:solidFill>
                  <a:prstClr val="black"/>
                </a:solidFill>
                <a:latin typeface="DINPro" panose="020B0504020101020102" pitchFamily="34" charset="0"/>
              </a:rPr>
              <a:t>Lighting Integration</a:t>
            </a:r>
          </a:p>
          <a:p>
            <a:pPr marL="228611" indent="-228611" defTabSz="914446">
              <a:buFont typeface="+mj-lt"/>
              <a:buAutoNum type="arabicPeriod"/>
            </a:pPr>
            <a:r>
              <a:rPr lang="en-US" sz="933" b="1" dirty="0">
                <a:solidFill>
                  <a:prstClr val="black"/>
                </a:solidFill>
                <a:latin typeface="DINPro" panose="020B0504020101020102" pitchFamily="34" charset="0"/>
              </a:rPr>
              <a:t>Mobile Credentials</a:t>
            </a:r>
            <a:br>
              <a:rPr lang="en-US" sz="933" b="1" dirty="0">
                <a:solidFill>
                  <a:prstClr val="black"/>
                </a:solidFill>
                <a:latin typeface="DINPro" panose="020B0504020101020102" pitchFamily="34" charset="0"/>
              </a:rPr>
            </a:br>
            <a:endParaRPr lang="en-US" sz="933" b="1" dirty="0">
              <a:solidFill>
                <a:prstClr val="black"/>
              </a:solidFill>
              <a:latin typeface="DINPro" panose="020B0504020101020102" pitchFamily="34" charset="0"/>
            </a:endParaRPr>
          </a:p>
          <a:p>
            <a:pPr defTabSz="914446" fontAlgn="t"/>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Hardware Root of Trust</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Machine Learning </a:t>
            </a:r>
            <a:r>
              <a:rPr lang="en-US" sz="933" dirty="0" err="1">
                <a:solidFill>
                  <a:prstClr val="black"/>
                </a:solidFill>
                <a:latin typeface="DINPro" panose="020B0504020101020102" pitchFamily="34" charset="0"/>
              </a:rPr>
              <a:t>Algs</a:t>
            </a: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Embedded Python/</a:t>
            </a:r>
            <a:r>
              <a:rPr lang="en-US" sz="933" dirty="0" err="1">
                <a:solidFill>
                  <a:prstClr val="black"/>
                </a:solidFill>
                <a:latin typeface="DINPro" panose="020B0504020101020102" pitchFamily="34" charset="0"/>
              </a:rPr>
              <a:t>NodeRed</a:t>
            </a: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Container Deploy</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Audio Analytics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Workflow Templates/Libraries</a:t>
            </a:r>
          </a:p>
          <a:p>
            <a:pPr marL="190510" indent="-190510" defTabSz="914446" fontAlgn="t">
              <a:buFont typeface="Arial" panose="020B0604020202020204" pitchFamily="34" charset="0"/>
              <a:buChar char="•"/>
            </a:pPr>
            <a:endParaRPr lang="en-US" sz="933" dirty="0">
              <a:solidFill>
                <a:prstClr val="black"/>
              </a:solidFill>
              <a:latin typeface="DINPro" panose="020B0504020101020102" pitchFamily="34" charset="0"/>
            </a:endParaRPr>
          </a:p>
          <a:p>
            <a:pPr defTabSz="914446" fontAlgn="t"/>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O3 Hub 3.0</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System level Lighting Integration</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Space Utilization SW</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Zero Touch Provisioning</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Maintenance Services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Performance Services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Continued </a:t>
            </a:r>
            <a:r>
              <a:rPr lang="en-US" sz="933" dirty="0" err="1">
                <a:solidFill>
                  <a:prstClr val="black"/>
                </a:solidFill>
                <a:latin typeface="DINPro" panose="020B0504020101020102" pitchFamily="34" charset="0"/>
              </a:rPr>
              <a:t>propogation</a:t>
            </a:r>
            <a:r>
              <a:rPr lang="en-US" sz="933" dirty="0">
                <a:solidFill>
                  <a:prstClr val="black"/>
                </a:solidFill>
                <a:latin typeface="DINPro" panose="020B0504020101020102" pitchFamily="34" charset="0"/>
              </a:rPr>
              <a:t> of </a:t>
            </a:r>
            <a:r>
              <a:rPr lang="en-US" sz="933" dirty="0" err="1">
                <a:solidFill>
                  <a:prstClr val="black"/>
                </a:solidFill>
                <a:latin typeface="DINPro" panose="020B0504020101020102" pitchFamily="34" charset="0"/>
              </a:rPr>
              <a:t>IoT</a:t>
            </a:r>
            <a:r>
              <a:rPr lang="en-US" sz="933" dirty="0">
                <a:solidFill>
                  <a:prstClr val="black"/>
                </a:solidFill>
                <a:latin typeface="DINPro" panose="020B0504020101020102" pitchFamily="34" charset="0"/>
              </a:rPr>
              <a:t> controllers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Redundancy</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BIM/MUD Support</a:t>
            </a:r>
          </a:p>
          <a:p>
            <a:pPr marL="190510" indent="-190510" defTabSz="914446" fontAlgn="t">
              <a:buFont typeface="Arial" panose="020B0604020202020204" pitchFamily="34" charset="0"/>
              <a:buChar char="•"/>
            </a:pPr>
            <a:r>
              <a:rPr lang="en-US" sz="933" dirty="0" err="1">
                <a:solidFill>
                  <a:prstClr val="black"/>
                </a:solidFill>
                <a:latin typeface="DINPro" panose="020B0504020101020102" pitchFamily="34" charset="0"/>
              </a:rPr>
              <a:t>BACnet</a:t>
            </a:r>
            <a:r>
              <a:rPr lang="en-US" sz="933" dirty="0">
                <a:solidFill>
                  <a:prstClr val="black"/>
                </a:solidFill>
                <a:latin typeface="DINPro" panose="020B0504020101020102" pitchFamily="34" charset="0"/>
              </a:rPr>
              <a:t>/SC Hub on Verge</a:t>
            </a:r>
          </a:p>
        </p:txBody>
      </p:sp>
      <p:sp>
        <p:nvSpPr>
          <p:cNvPr id="13" name="TextBox 12"/>
          <p:cNvSpPr txBox="1"/>
          <p:nvPr/>
        </p:nvSpPr>
        <p:spPr>
          <a:xfrm>
            <a:off x="9705791" y="2474671"/>
            <a:ext cx="1433615" cy="2820067"/>
          </a:xfrm>
          <a:prstGeom prst="rect">
            <a:avLst/>
          </a:prstGeom>
          <a:noFill/>
        </p:spPr>
        <p:txBody>
          <a:bodyPr wrap="square" rtlCol="0">
            <a:spAutoFit/>
          </a:bodyPr>
          <a:lstStyle/>
          <a:p>
            <a:pPr marL="228611" indent="-228611" defTabSz="914446">
              <a:buFont typeface="+mj-lt"/>
              <a:buAutoNum type="arabicPeriod"/>
            </a:pPr>
            <a:r>
              <a:rPr lang="en-US" sz="933" b="1" dirty="0">
                <a:solidFill>
                  <a:prstClr val="black"/>
                </a:solidFill>
                <a:latin typeface="DINPro" panose="020B0504020101020102" pitchFamily="34" charset="0"/>
              </a:rPr>
              <a:t>Edge Computing</a:t>
            </a:r>
          </a:p>
          <a:p>
            <a:pPr marL="228611" indent="-228611" defTabSz="914446">
              <a:buFont typeface="+mj-lt"/>
              <a:buAutoNum type="arabicPeriod"/>
            </a:pPr>
            <a:r>
              <a:rPr lang="en-US" sz="933" b="1" dirty="0">
                <a:solidFill>
                  <a:prstClr val="black"/>
                </a:solidFill>
                <a:latin typeface="DINPro" panose="020B0504020101020102" pitchFamily="34" charset="0"/>
              </a:rPr>
              <a:t>AI Services</a:t>
            </a:r>
          </a:p>
          <a:p>
            <a:pPr marL="228611" indent="-228611" defTabSz="914446">
              <a:buFont typeface="+mj-lt"/>
              <a:buAutoNum type="arabicPeriod"/>
            </a:pPr>
            <a:endParaRPr lang="en-US" sz="933" b="1" dirty="0">
              <a:solidFill>
                <a:prstClr val="black"/>
              </a:solidFill>
              <a:latin typeface="DINPro" panose="020B0504020101020102" pitchFamily="34" charset="0"/>
            </a:endParaRPr>
          </a:p>
          <a:p>
            <a:pPr marL="228611" indent="-228611" defTabSz="914446">
              <a:buFont typeface="+mj-lt"/>
              <a:buAutoNum type="arabicPeriod"/>
            </a:pPr>
            <a:endParaRPr lang="en-US" sz="933" b="1" dirty="0">
              <a:solidFill>
                <a:prstClr val="black"/>
              </a:solidFill>
              <a:latin typeface="DINPro" panose="020B0504020101020102" pitchFamily="34" charset="0"/>
            </a:endParaRPr>
          </a:p>
          <a:p>
            <a:pPr marL="228611" indent="-228611" defTabSz="914446">
              <a:buFont typeface="+mj-lt"/>
              <a:buAutoNum type="arabicPeriod"/>
            </a:pPr>
            <a:endParaRPr lang="en-US" sz="933" b="1" dirty="0">
              <a:solidFill>
                <a:prstClr val="black"/>
              </a:solidFill>
              <a:latin typeface="DINPro" panose="020B0504020101020102" pitchFamily="34" charset="0"/>
            </a:endParaRP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Enterprise Service Bus</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Edge Processing</a:t>
            </a:r>
          </a:p>
          <a:p>
            <a:pPr marL="190510" indent="-190510" defTabSz="914446">
              <a:buFont typeface="Arial" panose="020B0604020202020204" pitchFamily="34" charset="0"/>
              <a:buChar char="•"/>
            </a:pPr>
            <a:r>
              <a:rPr lang="en-US" sz="933" dirty="0">
                <a:solidFill>
                  <a:prstClr val="black"/>
                </a:solidFill>
                <a:latin typeface="DINPro" panose="020B0504020101020102" pitchFamily="34" charset="0"/>
              </a:rPr>
              <a:t>AI Services</a:t>
            </a: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a:buFont typeface="Arial" panose="020B0604020202020204" pitchFamily="34" charset="0"/>
              <a:buChar char="•"/>
            </a:pPr>
            <a:endParaRPr lang="en-US" sz="933" dirty="0">
              <a:solidFill>
                <a:prstClr val="black"/>
              </a:solidFill>
              <a:latin typeface="DINPro" panose="020B0504020101020102" pitchFamily="34" charset="0"/>
            </a:endParaRP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Command Center with ESB services</a:t>
            </a:r>
          </a:p>
          <a:p>
            <a:pPr marL="190510" indent="-190510" defTabSz="914446" fontAlgn="t">
              <a:buFont typeface="Arial" panose="020B0604020202020204" pitchFamily="34" charset="0"/>
              <a:buChar char="•"/>
            </a:pPr>
            <a:r>
              <a:rPr lang="en-US" sz="933" dirty="0">
                <a:solidFill>
                  <a:prstClr val="black"/>
                </a:solidFill>
                <a:latin typeface="DINPro" panose="020B0504020101020102" pitchFamily="34" charset="0"/>
              </a:rPr>
              <a:t>Virtualization</a:t>
            </a:r>
          </a:p>
          <a:p>
            <a:pPr marL="304815" indent="-304815" defTabSz="914446">
              <a:buFont typeface="Arial" panose="020B0604020202020204" pitchFamily="34" charset="0"/>
              <a:buChar char="•"/>
            </a:pPr>
            <a:endParaRPr lang="en-US" sz="933" dirty="0">
              <a:solidFill>
                <a:prstClr val="black"/>
              </a:solidFill>
              <a:latin typeface="DINPro" panose="020B0504020101020102"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803" y="2474670"/>
            <a:ext cx="1497746" cy="47324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7603" y="3086100"/>
            <a:ext cx="9460395" cy="3319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7598" y="4466177"/>
            <a:ext cx="9460395" cy="3319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812" y="3602812"/>
            <a:ext cx="1497746" cy="47324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04" y="5016244"/>
            <a:ext cx="1497743" cy="473245"/>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479" y="283031"/>
            <a:ext cx="7278220" cy="468304"/>
          </a:xfrm>
          <a:prstGeom prst="rect">
            <a:avLst/>
          </a:prstGeom>
        </p:spPr>
      </p:pic>
    </p:spTree>
    <p:extLst>
      <p:ext uri="{BB962C8B-B14F-4D97-AF65-F5344CB8AC3E}">
        <p14:creationId xmlns:p14="http://schemas.microsoft.com/office/powerpoint/2010/main" val="253307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a:stCxn id="50" idx="2"/>
            <a:endCxn id="57" idx="0"/>
          </p:cNvCxnSpPr>
          <p:nvPr/>
        </p:nvCxnSpPr>
        <p:spPr>
          <a:xfrm flipH="1">
            <a:off x="5839181" y="4244946"/>
            <a:ext cx="209227" cy="15560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8" idx="2"/>
            <a:endCxn id="59" idx="0"/>
          </p:cNvCxnSpPr>
          <p:nvPr/>
        </p:nvCxnSpPr>
        <p:spPr>
          <a:xfrm>
            <a:off x="2704836" y="4225395"/>
            <a:ext cx="301601" cy="17980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39317" y="2295268"/>
            <a:ext cx="12427259" cy="4015341"/>
            <a:chOff x="-144123" y="2295268"/>
            <a:chExt cx="10928082" cy="4015340"/>
          </a:xfrm>
        </p:grpSpPr>
        <p:cxnSp>
          <p:nvCxnSpPr>
            <p:cNvPr id="20" name="Straight Connector 19"/>
            <p:cNvCxnSpPr/>
            <p:nvPr/>
          </p:nvCxnSpPr>
          <p:spPr>
            <a:xfrm flipH="1">
              <a:off x="-74130" y="2295268"/>
              <a:ext cx="10858089" cy="6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632" y="3539318"/>
              <a:ext cx="10843591"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9008" y="4483042"/>
              <a:ext cx="10858088" cy="496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5973" y="5485102"/>
              <a:ext cx="10858089" cy="764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4123" y="6299052"/>
              <a:ext cx="10858088" cy="1155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44530" y="2081577"/>
            <a:ext cx="854765" cy="427383"/>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1333" dirty="0" err="1">
                <a:solidFill>
                  <a:prstClr val="white"/>
                </a:solidFill>
                <a:latin typeface="Calibri" panose="020F0502020204030204"/>
              </a:rPr>
              <a:t>IoT</a:t>
            </a:r>
            <a:r>
              <a:rPr lang="en-US" sz="1333" dirty="0">
                <a:solidFill>
                  <a:prstClr val="white"/>
                </a:solidFill>
                <a:latin typeface="Calibri" panose="020F0502020204030204"/>
              </a:rPr>
              <a:t> Strategy</a:t>
            </a:r>
            <a:endParaRPr lang="en-CA" sz="1333" dirty="0">
              <a:solidFill>
                <a:prstClr val="white"/>
              </a:solidFill>
              <a:latin typeface="Calibri" panose="020F0502020204030204"/>
            </a:endParaRPr>
          </a:p>
        </p:txBody>
      </p:sp>
      <p:sp>
        <p:nvSpPr>
          <p:cNvPr id="14" name="Rectangle 13"/>
          <p:cNvSpPr/>
          <p:nvPr/>
        </p:nvSpPr>
        <p:spPr>
          <a:xfrm>
            <a:off x="148375" y="3354371"/>
            <a:ext cx="854765" cy="427383"/>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1100" dirty="0">
                <a:solidFill>
                  <a:prstClr val="white"/>
                </a:solidFill>
                <a:latin typeface="Calibri" panose="020F0502020204030204"/>
              </a:rPr>
              <a:t>SaaS</a:t>
            </a:r>
            <a:endParaRPr lang="en-CA" sz="1100" dirty="0">
              <a:solidFill>
                <a:prstClr val="white"/>
              </a:solidFill>
              <a:latin typeface="Calibri" panose="020F0502020204030204"/>
            </a:endParaRPr>
          </a:p>
        </p:txBody>
      </p:sp>
      <p:sp>
        <p:nvSpPr>
          <p:cNvPr id="15" name="Rectangle 14"/>
          <p:cNvSpPr/>
          <p:nvPr/>
        </p:nvSpPr>
        <p:spPr>
          <a:xfrm>
            <a:off x="229934" y="4278101"/>
            <a:ext cx="854765" cy="427383"/>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1067" dirty="0">
                <a:solidFill>
                  <a:prstClr val="white"/>
                </a:solidFill>
                <a:latin typeface="Calibri" panose="020F0502020204030204"/>
              </a:rPr>
              <a:t>Access Control</a:t>
            </a:r>
            <a:endParaRPr lang="en-CA" sz="1067" dirty="0">
              <a:solidFill>
                <a:prstClr val="white"/>
              </a:solidFill>
              <a:latin typeface="Calibri" panose="020F0502020204030204"/>
            </a:endParaRPr>
          </a:p>
        </p:txBody>
      </p:sp>
      <p:sp>
        <p:nvSpPr>
          <p:cNvPr id="16" name="Rectangle 15"/>
          <p:cNvSpPr/>
          <p:nvPr/>
        </p:nvSpPr>
        <p:spPr>
          <a:xfrm>
            <a:off x="183890" y="5270344"/>
            <a:ext cx="854765" cy="427383"/>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1400" dirty="0">
                <a:solidFill>
                  <a:prstClr val="white"/>
                </a:solidFill>
                <a:latin typeface="Calibri" panose="020F0502020204030204"/>
              </a:rPr>
              <a:t>Sensor Hub</a:t>
            </a:r>
            <a:endParaRPr lang="en-CA" sz="1400" dirty="0">
              <a:solidFill>
                <a:prstClr val="white"/>
              </a:solidFill>
              <a:latin typeface="Calibri" panose="020F0502020204030204"/>
            </a:endParaRPr>
          </a:p>
        </p:txBody>
      </p:sp>
      <p:sp>
        <p:nvSpPr>
          <p:cNvPr id="17" name="Rectangle 16"/>
          <p:cNvSpPr/>
          <p:nvPr/>
        </p:nvSpPr>
        <p:spPr>
          <a:xfrm>
            <a:off x="183890" y="6089115"/>
            <a:ext cx="854765" cy="427383"/>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1333" dirty="0">
                <a:solidFill>
                  <a:prstClr val="white"/>
                </a:solidFill>
                <a:latin typeface="Calibri" panose="020F0502020204030204"/>
              </a:rPr>
              <a:t>Command Center</a:t>
            </a:r>
            <a:endParaRPr lang="en-CA" sz="1333" dirty="0">
              <a:solidFill>
                <a:prstClr val="white"/>
              </a:solidFill>
              <a:latin typeface="Calibri" panose="020F0502020204030204"/>
            </a:endParaRPr>
          </a:p>
        </p:txBody>
      </p:sp>
      <p:sp>
        <p:nvSpPr>
          <p:cNvPr id="41" name="TextBox 40"/>
          <p:cNvSpPr txBox="1"/>
          <p:nvPr/>
        </p:nvSpPr>
        <p:spPr>
          <a:xfrm>
            <a:off x="4359556" y="4022915"/>
            <a:ext cx="593432"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UL294</a:t>
            </a:r>
            <a:endParaRPr lang="en-CA" sz="1067" dirty="0">
              <a:solidFill>
                <a:prstClr val="black"/>
              </a:solidFill>
              <a:latin typeface="DIN Condensed" panose="00000500000000000000" pitchFamily="2" charset="0"/>
            </a:endParaRPr>
          </a:p>
        </p:txBody>
      </p:sp>
      <p:sp>
        <p:nvSpPr>
          <p:cNvPr id="48" name="TextBox 47"/>
          <p:cNvSpPr txBox="1"/>
          <p:nvPr/>
        </p:nvSpPr>
        <p:spPr>
          <a:xfrm>
            <a:off x="2081109" y="3999692"/>
            <a:ext cx="1247457"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Cybersecurity</a:t>
            </a:r>
            <a:endParaRPr lang="en-CA" sz="1067" dirty="0">
              <a:solidFill>
                <a:prstClr val="black"/>
              </a:solidFill>
              <a:latin typeface="DIN Condensed" panose="00000500000000000000" pitchFamily="2" charset="0"/>
            </a:endParaRPr>
          </a:p>
        </p:txBody>
      </p:sp>
      <p:sp>
        <p:nvSpPr>
          <p:cNvPr id="49" name="TextBox 48"/>
          <p:cNvSpPr txBox="1"/>
          <p:nvPr/>
        </p:nvSpPr>
        <p:spPr>
          <a:xfrm>
            <a:off x="1029980" y="4710582"/>
            <a:ext cx="1983235"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Existing Delta Channel</a:t>
            </a:r>
          </a:p>
        </p:txBody>
      </p:sp>
      <p:sp>
        <p:nvSpPr>
          <p:cNvPr id="50" name="TextBox 49"/>
          <p:cNvSpPr txBox="1"/>
          <p:nvPr/>
        </p:nvSpPr>
        <p:spPr>
          <a:xfrm>
            <a:off x="5629061" y="4019244"/>
            <a:ext cx="838692"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FIPS 201</a:t>
            </a:r>
            <a:endParaRPr lang="en-CA" sz="1067" dirty="0">
              <a:solidFill>
                <a:prstClr val="black"/>
              </a:solidFill>
              <a:latin typeface="DIN Condensed" panose="00000500000000000000" pitchFamily="2" charset="0"/>
            </a:endParaRPr>
          </a:p>
        </p:txBody>
      </p:sp>
      <p:sp>
        <p:nvSpPr>
          <p:cNvPr id="52" name="Oval 51"/>
          <p:cNvSpPr/>
          <p:nvPr/>
        </p:nvSpPr>
        <p:spPr>
          <a:xfrm>
            <a:off x="6007421" y="5424189"/>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54" name="Straight Connector 53"/>
          <p:cNvCxnSpPr>
            <a:stCxn id="51" idx="2"/>
            <a:endCxn id="52" idx="0"/>
          </p:cNvCxnSpPr>
          <p:nvPr/>
        </p:nvCxnSpPr>
        <p:spPr>
          <a:xfrm>
            <a:off x="6085301" y="5361311"/>
            <a:ext cx="7775" cy="62878"/>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665955" y="5135608"/>
            <a:ext cx="838692"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O3 Hub 3</a:t>
            </a:r>
            <a:endParaRPr lang="en-CA" sz="1067" dirty="0">
              <a:solidFill>
                <a:prstClr val="black"/>
              </a:solidFill>
              <a:latin typeface="DIN Condensed" panose="00000500000000000000" pitchFamily="2" charset="0"/>
            </a:endParaRPr>
          </a:p>
        </p:txBody>
      </p:sp>
      <p:sp>
        <p:nvSpPr>
          <p:cNvPr id="62" name="Oval 61"/>
          <p:cNvSpPr/>
          <p:nvPr/>
        </p:nvSpPr>
        <p:spPr>
          <a:xfrm>
            <a:off x="5435782" y="3461868"/>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64" name="Oval 63"/>
          <p:cNvSpPr/>
          <p:nvPr/>
        </p:nvSpPr>
        <p:spPr>
          <a:xfrm>
            <a:off x="2396830" y="3459394"/>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65" name="Straight Connector 64"/>
          <p:cNvCxnSpPr>
            <a:stCxn id="66" idx="2"/>
            <a:endCxn id="64" idx="0"/>
          </p:cNvCxnSpPr>
          <p:nvPr/>
        </p:nvCxnSpPr>
        <p:spPr>
          <a:xfrm>
            <a:off x="2203176" y="3246044"/>
            <a:ext cx="279309" cy="2133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518491" y="3038682"/>
            <a:ext cx="1165705"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prstClr val="black"/>
                </a:solidFill>
                <a:latin typeface="DIN Condensed" panose="00000500000000000000" pitchFamily="2" charset="0"/>
              </a:rPr>
              <a:t>Cloud Deploy</a:t>
            </a:r>
            <a:endParaRPr lang="en-CA" sz="1067" dirty="0">
              <a:solidFill>
                <a:prstClr val="black"/>
              </a:solidFill>
              <a:latin typeface="DIN Condensed" panose="00000500000000000000" pitchFamily="2" charset="0"/>
            </a:endParaRPr>
          </a:p>
        </p:txBody>
      </p:sp>
      <p:sp>
        <p:nvSpPr>
          <p:cNvPr id="66" name="TextBox 65"/>
          <p:cNvSpPr txBox="1"/>
          <p:nvPr/>
        </p:nvSpPr>
        <p:spPr>
          <a:xfrm>
            <a:off x="1742954" y="3020341"/>
            <a:ext cx="920445"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err="1">
                <a:solidFill>
                  <a:prstClr val="black"/>
                </a:solidFill>
                <a:latin typeface="DIN Condensed" panose="00000500000000000000" pitchFamily="2" charset="0"/>
              </a:rPr>
              <a:t>eWEB</a:t>
            </a:r>
            <a:r>
              <a:rPr lang="en-US" sz="1067" dirty="0">
                <a:solidFill>
                  <a:prstClr val="black"/>
                </a:solidFill>
                <a:latin typeface="DIN Condensed" panose="00000500000000000000" pitchFamily="2" charset="0"/>
              </a:rPr>
              <a:t> SaaS</a:t>
            </a:r>
            <a:endParaRPr lang="en-CA" sz="1067" dirty="0">
              <a:solidFill>
                <a:prstClr val="black"/>
              </a:solidFill>
              <a:latin typeface="DIN Condensed" panose="00000500000000000000" pitchFamily="2" charset="0"/>
            </a:endParaRPr>
          </a:p>
        </p:txBody>
      </p:sp>
      <p:sp>
        <p:nvSpPr>
          <p:cNvPr id="70" name="Oval 69"/>
          <p:cNvSpPr/>
          <p:nvPr/>
        </p:nvSpPr>
        <p:spPr>
          <a:xfrm>
            <a:off x="3939816" y="3463152"/>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71" name="Straight Connector 70"/>
          <p:cNvCxnSpPr>
            <a:stCxn id="72" idx="2"/>
            <a:endCxn id="70" idx="0"/>
          </p:cNvCxnSpPr>
          <p:nvPr/>
        </p:nvCxnSpPr>
        <p:spPr>
          <a:xfrm>
            <a:off x="4021964" y="3304762"/>
            <a:ext cx="3507" cy="15838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398236" y="3079060"/>
            <a:ext cx="1247457"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prstClr val="black"/>
                </a:solidFill>
                <a:latin typeface="DIN Condensed" panose="00000500000000000000" pitchFamily="2" charset="0"/>
              </a:rPr>
              <a:t>Cloud </a:t>
            </a:r>
            <a:r>
              <a:rPr lang="en-US" sz="1067" dirty="0" err="1">
                <a:solidFill>
                  <a:prstClr val="black"/>
                </a:solidFill>
                <a:latin typeface="DIN Condensed" panose="00000500000000000000" pitchFamily="2" charset="0"/>
              </a:rPr>
              <a:t>Eng</a:t>
            </a:r>
            <a:r>
              <a:rPr lang="en-US" sz="1067" dirty="0">
                <a:solidFill>
                  <a:prstClr val="black"/>
                </a:solidFill>
                <a:latin typeface="DIN Condensed" panose="00000500000000000000" pitchFamily="2" charset="0"/>
              </a:rPr>
              <a:t> 2.0</a:t>
            </a:r>
            <a:endParaRPr lang="en-CA" sz="1067" dirty="0">
              <a:solidFill>
                <a:prstClr val="black"/>
              </a:solidFill>
              <a:latin typeface="DIN Condensed" panose="00000500000000000000" pitchFamily="2" charset="0"/>
            </a:endParaRPr>
          </a:p>
        </p:txBody>
      </p:sp>
      <p:sp>
        <p:nvSpPr>
          <p:cNvPr id="76" name="Oval 75"/>
          <p:cNvSpPr/>
          <p:nvPr/>
        </p:nvSpPr>
        <p:spPr>
          <a:xfrm>
            <a:off x="6706556" y="3461900"/>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77" name="Straight Connector 76"/>
          <p:cNvCxnSpPr>
            <a:stCxn id="78" idx="2"/>
            <a:endCxn id="76" idx="0"/>
          </p:cNvCxnSpPr>
          <p:nvPr/>
        </p:nvCxnSpPr>
        <p:spPr>
          <a:xfrm flipH="1">
            <a:off x="6792211" y="3340087"/>
            <a:ext cx="1304" cy="121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128911" y="3114384"/>
            <a:ext cx="1329210"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prstClr val="black"/>
                </a:solidFill>
                <a:latin typeface="DIN Condensed" panose="00000500000000000000" pitchFamily="2" charset="0"/>
              </a:rPr>
              <a:t>Cloud Maintain</a:t>
            </a:r>
            <a:endParaRPr lang="en-CA" sz="1067" dirty="0">
              <a:solidFill>
                <a:prstClr val="black"/>
              </a:solidFill>
              <a:latin typeface="DIN Condensed" panose="00000500000000000000" pitchFamily="2" charset="0"/>
            </a:endParaRPr>
          </a:p>
        </p:txBody>
      </p:sp>
      <p:cxnSp>
        <p:nvCxnSpPr>
          <p:cNvPr id="87" name="Straight Connector 86"/>
          <p:cNvCxnSpPr>
            <a:stCxn id="61" idx="2"/>
            <a:endCxn id="62" idx="0"/>
          </p:cNvCxnSpPr>
          <p:nvPr/>
        </p:nvCxnSpPr>
        <p:spPr>
          <a:xfrm>
            <a:off x="5101343" y="3264385"/>
            <a:ext cx="420094" cy="19748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4334161" y="441328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91" name="Straight Connector 90"/>
          <p:cNvCxnSpPr>
            <a:stCxn id="41" idx="2"/>
            <a:endCxn id="90" idx="0"/>
          </p:cNvCxnSpPr>
          <p:nvPr/>
        </p:nvCxnSpPr>
        <p:spPr>
          <a:xfrm flipH="1">
            <a:off x="4419817" y="4248617"/>
            <a:ext cx="236455" cy="16467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121484" y="440519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06" name="Straight Connector 105"/>
          <p:cNvCxnSpPr>
            <a:stCxn id="49" idx="0"/>
            <a:endCxn id="105" idx="4"/>
          </p:cNvCxnSpPr>
          <p:nvPr/>
        </p:nvCxnSpPr>
        <p:spPr>
          <a:xfrm flipV="1">
            <a:off x="2021598" y="4576508"/>
            <a:ext cx="185541" cy="1340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8137856"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19" name="Straight Connector 118"/>
          <p:cNvCxnSpPr>
            <a:stCxn id="120" idx="0"/>
            <a:endCxn id="118" idx="4"/>
          </p:cNvCxnSpPr>
          <p:nvPr/>
        </p:nvCxnSpPr>
        <p:spPr>
          <a:xfrm flipH="1" flipV="1">
            <a:off x="8223511" y="2381418"/>
            <a:ext cx="102490" cy="18623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211753" y="2567655"/>
            <a:ext cx="2228495"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Monetization of Analytics</a:t>
            </a:r>
          </a:p>
        </p:txBody>
      </p:sp>
      <p:sp>
        <p:nvSpPr>
          <p:cNvPr id="139" name="Chevron 138"/>
          <p:cNvSpPr/>
          <p:nvPr/>
        </p:nvSpPr>
        <p:spPr>
          <a:xfrm>
            <a:off x="-192194" y="288949"/>
            <a:ext cx="12642209" cy="896999"/>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800" b="1" dirty="0">
                <a:solidFill>
                  <a:prstClr val="white"/>
                </a:solidFill>
                <a:latin typeface="DIN Condensed" panose="00000500000000000000" pitchFamily="2" charset="0"/>
              </a:rPr>
              <a:t>Current Strategies and </a:t>
            </a:r>
            <a:r>
              <a:rPr lang="en-US" sz="2800" b="1" dirty="0" smtClean="0">
                <a:solidFill>
                  <a:prstClr val="white"/>
                </a:solidFill>
                <a:latin typeface="DIN Condensed" panose="00000500000000000000" pitchFamily="2" charset="0"/>
              </a:rPr>
              <a:t>Plan</a:t>
            </a:r>
            <a:endParaRPr lang="en-US" sz="2800" b="1" dirty="0">
              <a:solidFill>
                <a:prstClr val="white"/>
              </a:solidFill>
              <a:latin typeface="DIN Condensed" panose="00000500000000000000" pitchFamily="2" charset="0"/>
            </a:endParaRPr>
          </a:p>
        </p:txBody>
      </p:sp>
      <p:sp>
        <p:nvSpPr>
          <p:cNvPr id="140" name="Chevron 139"/>
          <p:cNvSpPr/>
          <p:nvPr/>
        </p:nvSpPr>
        <p:spPr>
          <a:xfrm>
            <a:off x="1013791" y="1323279"/>
            <a:ext cx="2190963" cy="356435"/>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000" b="1" dirty="0">
                <a:solidFill>
                  <a:prstClr val="white"/>
                </a:solidFill>
                <a:latin typeface="DIN Condensed" panose="00000500000000000000" pitchFamily="2" charset="0"/>
              </a:rPr>
              <a:t>2019</a:t>
            </a:r>
            <a:endParaRPr lang="en-CA" sz="1600" dirty="0">
              <a:solidFill>
                <a:prstClr val="white"/>
              </a:solidFill>
              <a:latin typeface="DIN Condensed" panose="00000500000000000000" pitchFamily="2" charset="0"/>
            </a:endParaRPr>
          </a:p>
        </p:txBody>
      </p:sp>
      <p:sp>
        <p:nvSpPr>
          <p:cNvPr id="73" name="Oval 72">
            <a:extLst>
              <a:ext uri="{FF2B5EF4-FFF2-40B4-BE49-F238E27FC236}">
                <a16:creationId xmlns:a16="http://schemas.microsoft.com/office/drawing/2014/main" id="{E9DBBC84-99DD-4842-BC10-ABF1D89DCA30}"/>
              </a:ext>
            </a:extLst>
          </p:cNvPr>
          <p:cNvSpPr/>
          <p:nvPr/>
        </p:nvSpPr>
        <p:spPr>
          <a:xfrm>
            <a:off x="2517773"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74" name="Straight Connector 73">
            <a:extLst>
              <a:ext uri="{FF2B5EF4-FFF2-40B4-BE49-F238E27FC236}">
                <a16:creationId xmlns:a16="http://schemas.microsoft.com/office/drawing/2014/main" id="{C2334C52-9267-A449-81B3-97FC356A55C1}"/>
              </a:ext>
            </a:extLst>
          </p:cNvPr>
          <p:cNvCxnSpPr>
            <a:stCxn id="75" idx="2"/>
            <a:endCxn id="73" idx="0"/>
          </p:cNvCxnSpPr>
          <p:nvPr/>
        </p:nvCxnSpPr>
        <p:spPr>
          <a:xfrm>
            <a:off x="1440324" y="2095051"/>
            <a:ext cx="1163105" cy="11505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085325C-CE8D-7740-9108-D99DCB5255EA}"/>
              </a:ext>
            </a:extLst>
          </p:cNvPr>
          <p:cNvSpPr txBox="1"/>
          <p:nvPr/>
        </p:nvSpPr>
        <p:spPr>
          <a:xfrm>
            <a:off x="653089" y="1705201"/>
            <a:ext cx="1574470" cy="420756"/>
          </a:xfrm>
          <a:prstGeom prst="rect">
            <a:avLst/>
          </a:prstGeom>
          <a:solidFill>
            <a:schemeClr val="bg1"/>
          </a:solidFill>
          <a:ln w="19050">
            <a:solidFill>
              <a:srgbClr val="A50021"/>
            </a:solidFill>
          </a:ln>
        </p:spPr>
        <p:txBody>
          <a:bodyPr wrap="none" rtlCol="0">
            <a:spAutoFit/>
          </a:bodyPr>
          <a:lstStyle/>
          <a:p>
            <a:pPr algn="ctr" defTabSz="914446"/>
            <a:r>
              <a:rPr lang="en-US" sz="1067" dirty="0" err="1">
                <a:solidFill>
                  <a:prstClr val="black"/>
                </a:solidFill>
                <a:latin typeface="DIN Condensed" panose="00000500000000000000" pitchFamily="2" charset="0"/>
              </a:rPr>
              <a:t>IoT</a:t>
            </a:r>
            <a:r>
              <a:rPr lang="en-US" sz="1067" dirty="0">
                <a:solidFill>
                  <a:prstClr val="black"/>
                </a:solidFill>
                <a:latin typeface="DIN Condensed" panose="00000500000000000000" pitchFamily="2" charset="0"/>
              </a:rPr>
              <a:t> Framework</a:t>
            </a:r>
          </a:p>
          <a:p>
            <a:pPr algn="ctr" defTabSz="914446"/>
            <a:r>
              <a:rPr lang="en-US" sz="1067" dirty="0">
                <a:solidFill>
                  <a:prstClr val="black"/>
                </a:solidFill>
                <a:latin typeface="DIN Condensed" panose="00000500000000000000" pitchFamily="2" charset="0"/>
              </a:rPr>
              <a:t>(Web, IPv6, MQTT)</a:t>
            </a:r>
            <a:endParaRPr lang="en-CA" sz="1067" dirty="0">
              <a:solidFill>
                <a:prstClr val="black"/>
              </a:solidFill>
              <a:latin typeface="DIN Condensed" panose="00000500000000000000" pitchFamily="2" charset="0"/>
            </a:endParaRPr>
          </a:p>
        </p:txBody>
      </p:sp>
      <p:sp>
        <p:nvSpPr>
          <p:cNvPr id="79" name="Oval 78">
            <a:extLst>
              <a:ext uri="{FF2B5EF4-FFF2-40B4-BE49-F238E27FC236}">
                <a16:creationId xmlns:a16="http://schemas.microsoft.com/office/drawing/2014/main" id="{7AB0FE14-6A4E-2948-BB5B-8EC45E598718}"/>
              </a:ext>
            </a:extLst>
          </p:cNvPr>
          <p:cNvSpPr/>
          <p:nvPr/>
        </p:nvSpPr>
        <p:spPr>
          <a:xfrm>
            <a:off x="4188057"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80" name="Straight Connector 79">
            <a:extLst>
              <a:ext uri="{FF2B5EF4-FFF2-40B4-BE49-F238E27FC236}">
                <a16:creationId xmlns:a16="http://schemas.microsoft.com/office/drawing/2014/main" id="{2328951D-4164-D843-B2F1-513D0F9F7A22}"/>
              </a:ext>
            </a:extLst>
          </p:cNvPr>
          <p:cNvCxnSpPr>
            <a:stCxn id="81" idx="2"/>
            <a:endCxn id="79" idx="0"/>
          </p:cNvCxnSpPr>
          <p:nvPr/>
        </p:nvCxnSpPr>
        <p:spPr>
          <a:xfrm>
            <a:off x="4236912" y="2021049"/>
            <a:ext cx="36801" cy="189059"/>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07A1DE0-26E1-5745-A633-35B35FBF7284}"/>
              </a:ext>
            </a:extLst>
          </p:cNvPr>
          <p:cNvSpPr txBox="1"/>
          <p:nvPr/>
        </p:nvSpPr>
        <p:spPr>
          <a:xfrm>
            <a:off x="3490553" y="1795346"/>
            <a:ext cx="1492716" cy="256545"/>
          </a:xfrm>
          <a:prstGeom prst="rect">
            <a:avLst/>
          </a:prstGeom>
          <a:solidFill>
            <a:schemeClr val="bg1"/>
          </a:solidFill>
          <a:ln w="19050">
            <a:solidFill>
              <a:srgbClr val="A50021"/>
            </a:solidFill>
          </a:ln>
        </p:spPr>
        <p:txBody>
          <a:bodyPr wrap="none" rtlCol="0">
            <a:spAutoFit/>
          </a:bodyPr>
          <a:lstStyle/>
          <a:p>
            <a:pPr algn="ctr" defTabSz="914446"/>
            <a:r>
              <a:rPr lang="en-US" sz="1067" dirty="0" err="1">
                <a:solidFill>
                  <a:prstClr val="black"/>
                </a:solidFill>
                <a:latin typeface="DIN Condensed" panose="00000500000000000000" pitchFamily="2" charset="0"/>
              </a:rPr>
              <a:t>SAP,IBM,MSFT,etc</a:t>
            </a:r>
            <a:endParaRPr lang="en-CA" sz="1067" dirty="0">
              <a:solidFill>
                <a:prstClr val="black"/>
              </a:solidFill>
              <a:latin typeface="DIN Condensed" panose="00000500000000000000" pitchFamily="2" charset="0"/>
            </a:endParaRPr>
          </a:p>
        </p:txBody>
      </p:sp>
      <p:sp>
        <p:nvSpPr>
          <p:cNvPr id="89" name="Oval 88">
            <a:extLst>
              <a:ext uri="{FF2B5EF4-FFF2-40B4-BE49-F238E27FC236}">
                <a16:creationId xmlns:a16="http://schemas.microsoft.com/office/drawing/2014/main" id="{C964FB4C-2679-004E-9C75-C6A2472BB9EA}"/>
              </a:ext>
            </a:extLst>
          </p:cNvPr>
          <p:cNvSpPr/>
          <p:nvPr/>
        </p:nvSpPr>
        <p:spPr>
          <a:xfrm>
            <a:off x="5363113" y="6221168"/>
            <a:ext cx="171310" cy="17131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92" name="Straight Connector 91">
            <a:extLst>
              <a:ext uri="{FF2B5EF4-FFF2-40B4-BE49-F238E27FC236}">
                <a16:creationId xmlns:a16="http://schemas.microsoft.com/office/drawing/2014/main" id="{B6190685-847B-374C-9020-F109EBDB7EE5}"/>
              </a:ext>
            </a:extLst>
          </p:cNvPr>
          <p:cNvCxnSpPr>
            <a:stCxn id="93" idx="2"/>
            <a:endCxn id="89" idx="0"/>
          </p:cNvCxnSpPr>
          <p:nvPr/>
        </p:nvCxnSpPr>
        <p:spPr>
          <a:xfrm flipH="1">
            <a:off x="5448768" y="6124617"/>
            <a:ext cx="314200" cy="9655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74137FEA-1BFC-6E4D-BC8E-D91742F3FB62}"/>
              </a:ext>
            </a:extLst>
          </p:cNvPr>
          <p:cNvSpPr txBox="1"/>
          <p:nvPr/>
        </p:nvSpPr>
        <p:spPr>
          <a:xfrm>
            <a:off x="5220993" y="5898914"/>
            <a:ext cx="1083951" cy="256545"/>
          </a:xfrm>
          <a:prstGeom prst="rect">
            <a:avLst/>
          </a:prstGeom>
          <a:solidFill>
            <a:schemeClr val="bg1"/>
          </a:solidFill>
          <a:ln w="19050">
            <a:solidFill>
              <a:srgbClr val="7030A0"/>
            </a:solidFill>
          </a:ln>
        </p:spPr>
        <p:txBody>
          <a:bodyPr wrap="none" rtlCol="0">
            <a:spAutoFit/>
          </a:bodyPr>
          <a:lstStyle/>
          <a:p>
            <a:pPr algn="ctr" defTabSz="914446"/>
            <a:r>
              <a:rPr lang="en-US" sz="1067" dirty="0">
                <a:solidFill>
                  <a:prstClr val="black"/>
                </a:solidFill>
                <a:latin typeface="DIN Condensed" panose="00000500000000000000" pitchFamily="2" charset="0"/>
              </a:rPr>
              <a:t>Health Care</a:t>
            </a:r>
            <a:endParaRPr lang="en-CA" sz="1067" dirty="0">
              <a:solidFill>
                <a:prstClr val="black"/>
              </a:solidFill>
              <a:latin typeface="DIN Condensed" panose="00000500000000000000" pitchFamily="2" charset="0"/>
            </a:endParaRPr>
          </a:p>
        </p:txBody>
      </p:sp>
      <p:sp>
        <p:nvSpPr>
          <p:cNvPr id="94" name="Oval 93">
            <a:extLst>
              <a:ext uri="{FF2B5EF4-FFF2-40B4-BE49-F238E27FC236}">
                <a16:creationId xmlns:a16="http://schemas.microsoft.com/office/drawing/2014/main" id="{482E3589-7AD8-9848-928A-5860D4563950}"/>
              </a:ext>
            </a:extLst>
          </p:cNvPr>
          <p:cNvSpPr/>
          <p:nvPr/>
        </p:nvSpPr>
        <p:spPr>
          <a:xfrm>
            <a:off x="8263934" y="6220622"/>
            <a:ext cx="171310" cy="17131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95" name="Straight Connector 94">
            <a:extLst>
              <a:ext uri="{FF2B5EF4-FFF2-40B4-BE49-F238E27FC236}">
                <a16:creationId xmlns:a16="http://schemas.microsoft.com/office/drawing/2014/main" id="{AB459078-0787-9C49-8B54-467EA1E1EA23}"/>
              </a:ext>
            </a:extLst>
          </p:cNvPr>
          <p:cNvCxnSpPr>
            <a:stCxn id="96" idx="2"/>
            <a:endCxn id="94" idx="0"/>
          </p:cNvCxnSpPr>
          <p:nvPr/>
        </p:nvCxnSpPr>
        <p:spPr>
          <a:xfrm flipH="1">
            <a:off x="8349590" y="6041730"/>
            <a:ext cx="645" cy="17889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370CF58-F240-DC41-9447-1A219175A378}"/>
              </a:ext>
            </a:extLst>
          </p:cNvPr>
          <p:cNvSpPr txBox="1"/>
          <p:nvPr/>
        </p:nvSpPr>
        <p:spPr>
          <a:xfrm>
            <a:off x="7072481" y="5816028"/>
            <a:ext cx="2555508" cy="256545"/>
          </a:xfrm>
          <a:prstGeom prst="rect">
            <a:avLst/>
          </a:prstGeom>
          <a:solidFill>
            <a:schemeClr val="bg1"/>
          </a:solidFill>
          <a:ln w="19050">
            <a:solidFill>
              <a:srgbClr val="7030A0"/>
            </a:solidFill>
          </a:ln>
        </p:spPr>
        <p:txBody>
          <a:bodyPr wrap="none" rtlCol="0">
            <a:spAutoFit/>
          </a:bodyPr>
          <a:lstStyle/>
          <a:p>
            <a:pPr algn="ctr" defTabSz="914446"/>
            <a:r>
              <a:rPr lang="en-US" sz="1067" dirty="0">
                <a:solidFill>
                  <a:prstClr val="black"/>
                </a:solidFill>
                <a:latin typeface="DIN Condensed" panose="00000500000000000000" pitchFamily="2" charset="0"/>
              </a:rPr>
              <a:t>Command Center </a:t>
            </a:r>
            <a:r>
              <a:rPr lang="en-US" sz="1067" dirty="0" err="1">
                <a:solidFill>
                  <a:prstClr val="black"/>
                </a:solidFill>
                <a:latin typeface="DIN Condensed" panose="00000500000000000000" pitchFamily="2" charset="0"/>
              </a:rPr>
              <a:t>Productization</a:t>
            </a:r>
            <a:endParaRPr lang="en-CA" sz="1067" dirty="0">
              <a:solidFill>
                <a:prstClr val="black"/>
              </a:solidFill>
              <a:latin typeface="DIN Condensed" panose="00000500000000000000" pitchFamily="2" charset="0"/>
            </a:endParaRPr>
          </a:p>
        </p:txBody>
      </p:sp>
      <p:sp>
        <p:nvSpPr>
          <p:cNvPr id="82" name="Oval 81">
            <a:extLst>
              <a:ext uri="{FF2B5EF4-FFF2-40B4-BE49-F238E27FC236}">
                <a16:creationId xmlns:a16="http://schemas.microsoft.com/office/drawing/2014/main" id="{E4AB62EA-71D1-884E-944E-F9ADA0794719}"/>
              </a:ext>
            </a:extLst>
          </p:cNvPr>
          <p:cNvSpPr/>
          <p:nvPr/>
        </p:nvSpPr>
        <p:spPr>
          <a:xfrm>
            <a:off x="3113731"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83" name="Straight Connector 82">
            <a:extLst>
              <a:ext uri="{FF2B5EF4-FFF2-40B4-BE49-F238E27FC236}">
                <a16:creationId xmlns:a16="http://schemas.microsoft.com/office/drawing/2014/main" id="{3E7D4888-7F99-AB45-83D5-A3B75B5EE1FC}"/>
              </a:ext>
            </a:extLst>
          </p:cNvPr>
          <p:cNvCxnSpPr>
            <a:stCxn id="84" idx="2"/>
            <a:endCxn id="82" idx="0"/>
          </p:cNvCxnSpPr>
          <p:nvPr/>
        </p:nvCxnSpPr>
        <p:spPr>
          <a:xfrm>
            <a:off x="3094279" y="2113523"/>
            <a:ext cx="105107" cy="9658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C9D0480-3C03-A346-8F6E-06AC74991EC5}"/>
              </a:ext>
            </a:extLst>
          </p:cNvPr>
          <p:cNvSpPr txBox="1"/>
          <p:nvPr/>
        </p:nvSpPr>
        <p:spPr>
          <a:xfrm>
            <a:off x="2225291" y="1723673"/>
            <a:ext cx="1322665" cy="749179"/>
          </a:xfrm>
          <a:prstGeom prst="rect">
            <a:avLst/>
          </a:prstGeom>
          <a:solidFill>
            <a:schemeClr val="bg1"/>
          </a:solidFill>
          <a:ln w="19050">
            <a:solidFill>
              <a:srgbClr val="A50021"/>
            </a:solidFill>
          </a:ln>
        </p:spPr>
        <p:txBody>
          <a:bodyPr wrap="square" rtlCol="0">
            <a:spAutoFit/>
          </a:bodyPr>
          <a:lstStyle/>
          <a:p>
            <a:pPr algn="ctr" defTabSz="914446"/>
            <a:r>
              <a:rPr lang="en-US" sz="1067" dirty="0">
                <a:solidFill>
                  <a:prstClr val="black"/>
                </a:solidFill>
                <a:latin typeface="DIN Condensed" panose="00000500000000000000" pitchFamily="2" charset="0"/>
              </a:rPr>
              <a:t>Network Security</a:t>
            </a:r>
          </a:p>
          <a:p>
            <a:pPr algn="ctr" defTabSz="914446"/>
            <a:r>
              <a:rPr lang="en-US" sz="1067" dirty="0">
                <a:solidFill>
                  <a:prstClr val="black"/>
                </a:solidFill>
                <a:latin typeface="DIN Condensed" panose="00000500000000000000" pitchFamily="2" charset="0"/>
              </a:rPr>
              <a:t>(</a:t>
            </a:r>
            <a:r>
              <a:rPr lang="en-US" sz="1067" dirty="0" err="1">
                <a:solidFill>
                  <a:prstClr val="black"/>
                </a:solidFill>
                <a:latin typeface="DIN Condensed" panose="00000500000000000000" pitchFamily="2" charset="0"/>
              </a:rPr>
              <a:t>BACnet</a:t>
            </a:r>
            <a:r>
              <a:rPr lang="en-US" sz="1067" dirty="0">
                <a:solidFill>
                  <a:prstClr val="black"/>
                </a:solidFill>
                <a:latin typeface="DIN Condensed" panose="00000500000000000000" pitchFamily="2" charset="0"/>
              </a:rPr>
              <a:t>/SC, 802.1x)</a:t>
            </a:r>
            <a:endParaRPr lang="en-CA" sz="1067" dirty="0">
              <a:solidFill>
                <a:prstClr val="black"/>
              </a:solidFill>
              <a:latin typeface="DIN Condensed" panose="00000500000000000000" pitchFamily="2" charset="0"/>
            </a:endParaRPr>
          </a:p>
        </p:txBody>
      </p:sp>
      <p:sp>
        <p:nvSpPr>
          <p:cNvPr id="97" name="Oval 96">
            <a:extLst>
              <a:ext uri="{FF2B5EF4-FFF2-40B4-BE49-F238E27FC236}">
                <a16:creationId xmlns:a16="http://schemas.microsoft.com/office/drawing/2014/main" id="{0D17D7B4-4272-1145-84D4-8834C9202462}"/>
              </a:ext>
            </a:extLst>
          </p:cNvPr>
          <p:cNvSpPr/>
          <p:nvPr/>
        </p:nvSpPr>
        <p:spPr>
          <a:xfrm>
            <a:off x="1281092"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00" name="Straight Connector 99">
            <a:extLst>
              <a:ext uri="{FF2B5EF4-FFF2-40B4-BE49-F238E27FC236}">
                <a16:creationId xmlns:a16="http://schemas.microsoft.com/office/drawing/2014/main" id="{F2B1FA5F-A536-0D43-95E9-9708C4D23BE5}"/>
              </a:ext>
            </a:extLst>
          </p:cNvPr>
          <p:cNvCxnSpPr>
            <a:stCxn id="101" idx="2"/>
            <a:endCxn id="97" idx="0"/>
          </p:cNvCxnSpPr>
          <p:nvPr/>
        </p:nvCxnSpPr>
        <p:spPr>
          <a:xfrm flipH="1" flipV="1">
            <a:off x="1366747" y="2210108"/>
            <a:ext cx="162104" cy="68580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D80BFC5-2FD8-0B45-98E1-08D344E7E297}"/>
              </a:ext>
            </a:extLst>
          </p:cNvPr>
          <p:cNvSpPr txBox="1"/>
          <p:nvPr/>
        </p:nvSpPr>
        <p:spPr>
          <a:xfrm>
            <a:off x="905124" y="2506065"/>
            <a:ext cx="1247457" cy="420756"/>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Open Platform</a:t>
            </a:r>
          </a:p>
          <a:p>
            <a:pPr algn="ctr" defTabSz="914446"/>
            <a:r>
              <a:rPr lang="en-US" sz="1067" dirty="0">
                <a:solidFill>
                  <a:prstClr val="black"/>
                </a:solidFill>
                <a:latin typeface="DIN Condensed" panose="00000500000000000000" pitchFamily="2" charset="0"/>
              </a:rPr>
              <a:t>Linux</a:t>
            </a:r>
            <a:endParaRPr lang="en-CA" sz="1067" dirty="0">
              <a:solidFill>
                <a:prstClr val="black"/>
              </a:solidFill>
              <a:latin typeface="DIN Condensed" panose="00000500000000000000" pitchFamily="2" charset="0"/>
            </a:endParaRPr>
          </a:p>
        </p:txBody>
      </p:sp>
      <p:sp>
        <p:nvSpPr>
          <p:cNvPr id="127" name="Oval 126"/>
          <p:cNvSpPr/>
          <p:nvPr/>
        </p:nvSpPr>
        <p:spPr>
          <a:xfrm>
            <a:off x="6452789" y="4399566"/>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143" name="Chevron 142"/>
          <p:cNvSpPr/>
          <p:nvPr/>
        </p:nvSpPr>
        <p:spPr>
          <a:xfrm>
            <a:off x="3237485" y="1321178"/>
            <a:ext cx="2190963" cy="356435"/>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000" b="1" dirty="0">
                <a:solidFill>
                  <a:prstClr val="white"/>
                </a:solidFill>
                <a:latin typeface="DIN Condensed" panose="00000500000000000000" pitchFamily="2" charset="0"/>
              </a:rPr>
              <a:t>2020</a:t>
            </a:r>
            <a:endParaRPr lang="en-CA" sz="1600" dirty="0">
              <a:solidFill>
                <a:prstClr val="white"/>
              </a:solidFill>
              <a:latin typeface="DIN Condensed" panose="00000500000000000000" pitchFamily="2" charset="0"/>
            </a:endParaRPr>
          </a:p>
        </p:txBody>
      </p:sp>
      <p:sp>
        <p:nvSpPr>
          <p:cNvPr id="144" name="Chevron 143"/>
          <p:cNvSpPr/>
          <p:nvPr/>
        </p:nvSpPr>
        <p:spPr>
          <a:xfrm>
            <a:off x="5461179" y="1320457"/>
            <a:ext cx="2190963" cy="356435"/>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000" b="1" dirty="0">
                <a:solidFill>
                  <a:prstClr val="white"/>
                </a:solidFill>
                <a:latin typeface="DIN Condensed" panose="00000500000000000000" pitchFamily="2" charset="0"/>
              </a:rPr>
              <a:t>2021</a:t>
            </a:r>
            <a:endParaRPr lang="en-CA" sz="1600" dirty="0">
              <a:solidFill>
                <a:prstClr val="white"/>
              </a:solidFill>
              <a:latin typeface="DIN Condensed" panose="00000500000000000000" pitchFamily="2" charset="0"/>
            </a:endParaRPr>
          </a:p>
        </p:txBody>
      </p:sp>
      <p:sp>
        <p:nvSpPr>
          <p:cNvPr id="145" name="Chevron 144"/>
          <p:cNvSpPr/>
          <p:nvPr/>
        </p:nvSpPr>
        <p:spPr>
          <a:xfrm>
            <a:off x="7664598" y="1320655"/>
            <a:ext cx="2190963" cy="356435"/>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000" b="1" dirty="0">
                <a:solidFill>
                  <a:prstClr val="white"/>
                </a:solidFill>
                <a:latin typeface="DIN Condensed" panose="00000500000000000000" pitchFamily="2" charset="0"/>
              </a:rPr>
              <a:t>2022</a:t>
            </a:r>
            <a:endParaRPr lang="en-CA" sz="1600" dirty="0">
              <a:solidFill>
                <a:prstClr val="white"/>
              </a:solidFill>
              <a:latin typeface="DIN Condensed" panose="00000500000000000000" pitchFamily="2" charset="0"/>
            </a:endParaRPr>
          </a:p>
        </p:txBody>
      </p:sp>
      <p:sp>
        <p:nvSpPr>
          <p:cNvPr id="146" name="Chevron 145"/>
          <p:cNvSpPr/>
          <p:nvPr/>
        </p:nvSpPr>
        <p:spPr>
          <a:xfrm>
            <a:off x="9855561" y="1319308"/>
            <a:ext cx="2190963" cy="356435"/>
          </a:xfrm>
          <a:prstGeom prst="chevron">
            <a:avLst>
              <a:gd name="adj" fmla="val 19072"/>
            </a:avLst>
          </a:prstGeom>
          <a:solidFill>
            <a:srgbClr val="00206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000" b="1" dirty="0">
                <a:solidFill>
                  <a:prstClr val="white"/>
                </a:solidFill>
                <a:latin typeface="DIN Condensed" panose="00000500000000000000" pitchFamily="2" charset="0"/>
              </a:rPr>
              <a:t>2023</a:t>
            </a:r>
            <a:endParaRPr lang="en-CA" sz="1600" dirty="0">
              <a:solidFill>
                <a:prstClr val="white"/>
              </a:solidFill>
              <a:latin typeface="DIN Condensed" panose="00000500000000000000" pitchFamily="2" charset="0"/>
            </a:endParaRPr>
          </a:p>
        </p:txBody>
      </p:sp>
      <p:sp>
        <p:nvSpPr>
          <p:cNvPr id="147" name="Oval 146">
            <a:extLst>
              <a:ext uri="{FF2B5EF4-FFF2-40B4-BE49-F238E27FC236}">
                <a16:creationId xmlns:a16="http://schemas.microsoft.com/office/drawing/2014/main" id="{7AB0FE14-6A4E-2948-BB5B-8EC45E598718}"/>
              </a:ext>
            </a:extLst>
          </p:cNvPr>
          <p:cNvSpPr/>
          <p:nvPr/>
        </p:nvSpPr>
        <p:spPr>
          <a:xfrm>
            <a:off x="3504672"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48" name="Straight Connector 147">
            <a:extLst>
              <a:ext uri="{FF2B5EF4-FFF2-40B4-BE49-F238E27FC236}">
                <a16:creationId xmlns:a16="http://schemas.microsoft.com/office/drawing/2014/main" id="{2328951D-4164-D843-B2F1-513D0F9F7A22}"/>
              </a:ext>
            </a:extLst>
          </p:cNvPr>
          <p:cNvCxnSpPr>
            <a:stCxn id="149" idx="0"/>
            <a:endCxn id="147" idx="4"/>
          </p:cNvCxnSpPr>
          <p:nvPr/>
        </p:nvCxnSpPr>
        <p:spPr>
          <a:xfrm flipV="1">
            <a:off x="3552272" y="2381417"/>
            <a:ext cx="38055" cy="127543"/>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B07A1DE0-26E1-5745-A633-35B35FBF7284}"/>
              </a:ext>
            </a:extLst>
          </p:cNvPr>
          <p:cNvSpPr txBox="1"/>
          <p:nvPr/>
        </p:nvSpPr>
        <p:spPr>
          <a:xfrm>
            <a:off x="2969420" y="2508960"/>
            <a:ext cx="1165705" cy="420756"/>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Google HW/FW</a:t>
            </a:r>
          </a:p>
          <a:p>
            <a:pPr algn="ctr" defTabSz="914446"/>
            <a:r>
              <a:rPr lang="en-US" sz="1067" dirty="0">
                <a:solidFill>
                  <a:prstClr val="black"/>
                </a:solidFill>
                <a:latin typeface="DIN Condensed" panose="00000500000000000000" pitchFamily="2" charset="0"/>
              </a:rPr>
              <a:t>Acceptance</a:t>
            </a:r>
            <a:endParaRPr lang="en-CA" sz="1067" dirty="0">
              <a:solidFill>
                <a:prstClr val="black"/>
              </a:solidFill>
              <a:latin typeface="DIN Condensed" panose="00000500000000000000" pitchFamily="2" charset="0"/>
            </a:endParaRPr>
          </a:p>
        </p:txBody>
      </p:sp>
      <p:sp>
        <p:nvSpPr>
          <p:cNvPr id="150" name="Oval 149">
            <a:extLst>
              <a:ext uri="{FF2B5EF4-FFF2-40B4-BE49-F238E27FC236}">
                <a16:creationId xmlns:a16="http://schemas.microsoft.com/office/drawing/2014/main" id="{7AB0FE14-6A4E-2948-BB5B-8EC45E598718}"/>
              </a:ext>
            </a:extLst>
          </p:cNvPr>
          <p:cNvSpPr/>
          <p:nvPr/>
        </p:nvSpPr>
        <p:spPr>
          <a:xfrm>
            <a:off x="7366520"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51" name="Straight Connector 150">
            <a:extLst>
              <a:ext uri="{FF2B5EF4-FFF2-40B4-BE49-F238E27FC236}">
                <a16:creationId xmlns:a16="http://schemas.microsoft.com/office/drawing/2014/main" id="{2328951D-4164-D843-B2F1-513D0F9F7A22}"/>
              </a:ext>
            </a:extLst>
          </p:cNvPr>
          <p:cNvCxnSpPr>
            <a:stCxn id="152" idx="2"/>
            <a:endCxn id="150" idx="0"/>
          </p:cNvCxnSpPr>
          <p:nvPr/>
        </p:nvCxnSpPr>
        <p:spPr>
          <a:xfrm flipH="1">
            <a:off x="7452175" y="2039199"/>
            <a:ext cx="221552" cy="170908"/>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07A1DE0-26E1-5745-A633-35B35FBF7284}"/>
              </a:ext>
            </a:extLst>
          </p:cNvPr>
          <p:cNvSpPr txBox="1"/>
          <p:nvPr/>
        </p:nvSpPr>
        <p:spPr>
          <a:xfrm>
            <a:off x="6968246" y="1813497"/>
            <a:ext cx="1410964"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Delta Data Lake</a:t>
            </a:r>
            <a:endParaRPr lang="en-CA" sz="1067" dirty="0">
              <a:solidFill>
                <a:prstClr val="black"/>
              </a:solidFill>
              <a:latin typeface="DIN Condensed" panose="00000500000000000000" pitchFamily="2" charset="0"/>
            </a:endParaRPr>
          </a:p>
        </p:txBody>
      </p:sp>
      <p:sp>
        <p:nvSpPr>
          <p:cNvPr id="156" name="Oval 155">
            <a:extLst>
              <a:ext uri="{FF2B5EF4-FFF2-40B4-BE49-F238E27FC236}">
                <a16:creationId xmlns:a16="http://schemas.microsoft.com/office/drawing/2014/main" id="{C964FB4C-2679-004E-9C75-C6A2472BB9EA}"/>
              </a:ext>
            </a:extLst>
          </p:cNvPr>
          <p:cNvSpPr/>
          <p:nvPr/>
        </p:nvSpPr>
        <p:spPr>
          <a:xfrm>
            <a:off x="2086957" y="6219176"/>
            <a:ext cx="171310" cy="17131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57" name="Straight Connector 156">
            <a:extLst>
              <a:ext uri="{FF2B5EF4-FFF2-40B4-BE49-F238E27FC236}">
                <a16:creationId xmlns:a16="http://schemas.microsoft.com/office/drawing/2014/main" id="{B6190685-847B-374C-9020-F109EBDB7EE5}"/>
              </a:ext>
            </a:extLst>
          </p:cNvPr>
          <p:cNvCxnSpPr>
            <a:stCxn id="158" idx="2"/>
            <a:endCxn id="156" idx="0"/>
          </p:cNvCxnSpPr>
          <p:nvPr/>
        </p:nvCxnSpPr>
        <p:spPr>
          <a:xfrm flipH="1">
            <a:off x="2172612" y="6090190"/>
            <a:ext cx="11965" cy="12898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74137FEA-1BFC-6E4D-BC8E-D91742F3FB62}"/>
              </a:ext>
            </a:extLst>
          </p:cNvPr>
          <p:cNvSpPr txBox="1"/>
          <p:nvPr/>
        </p:nvSpPr>
        <p:spPr>
          <a:xfrm>
            <a:off x="1438219" y="5864488"/>
            <a:ext cx="1492716" cy="256545"/>
          </a:xfrm>
          <a:prstGeom prst="rect">
            <a:avLst/>
          </a:prstGeom>
          <a:solidFill>
            <a:schemeClr val="bg1"/>
          </a:solidFill>
          <a:ln w="19050">
            <a:solidFill>
              <a:srgbClr val="7030A0"/>
            </a:solidFill>
          </a:ln>
        </p:spPr>
        <p:txBody>
          <a:bodyPr wrap="none" rtlCol="0">
            <a:spAutoFit/>
          </a:bodyPr>
          <a:lstStyle/>
          <a:p>
            <a:pPr algn="ctr" defTabSz="914446"/>
            <a:r>
              <a:rPr lang="en-US" sz="1067" dirty="0">
                <a:solidFill>
                  <a:prstClr val="black"/>
                </a:solidFill>
                <a:latin typeface="DIN Condensed" panose="00000500000000000000" pitchFamily="2" charset="0"/>
              </a:rPr>
              <a:t>SFO Requirements</a:t>
            </a:r>
            <a:endParaRPr lang="en-CA" sz="1067" dirty="0">
              <a:solidFill>
                <a:prstClr val="black"/>
              </a:solidFill>
              <a:latin typeface="DIN Condensed" panose="00000500000000000000" pitchFamily="2" charset="0"/>
            </a:endParaRPr>
          </a:p>
        </p:txBody>
      </p:sp>
      <p:sp>
        <p:nvSpPr>
          <p:cNvPr id="159" name="Oval 158">
            <a:extLst>
              <a:ext uri="{FF2B5EF4-FFF2-40B4-BE49-F238E27FC236}">
                <a16:creationId xmlns:a16="http://schemas.microsoft.com/office/drawing/2014/main" id="{C964FB4C-2679-004E-9C75-C6A2472BB9EA}"/>
              </a:ext>
            </a:extLst>
          </p:cNvPr>
          <p:cNvSpPr/>
          <p:nvPr/>
        </p:nvSpPr>
        <p:spPr>
          <a:xfrm>
            <a:off x="3524490" y="6235850"/>
            <a:ext cx="171310" cy="17131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60" name="Straight Connector 159">
            <a:extLst>
              <a:ext uri="{FF2B5EF4-FFF2-40B4-BE49-F238E27FC236}">
                <a16:creationId xmlns:a16="http://schemas.microsoft.com/office/drawing/2014/main" id="{B6190685-847B-374C-9020-F109EBDB7EE5}"/>
              </a:ext>
            </a:extLst>
          </p:cNvPr>
          <p:cNvCxnSpPr>
            <a:stCxn id="161" idx="2"/>
            <a:endCxn id="159" idx="0"/>
          </p:cNvCxnSpPr>
          <p:nvPr/>
        </p:nvCxnSpPr>
        <p:spPr>
          <a:xfrm flipH="1">
            <a:off x="3610145" y="6130881"/>
            <a:ext cx="289784" cy="10496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4137FEA-1BFC-6E4D-BC8E-D91742F3FB62}"/>
              </a:ext>
            </a:extLst>
          </p:cNvPr>
          <p:cNvSpPr txBox="1"/>
          <p:nvPr/>
        </p:nvSpPr>
        <p:spPr>
          <a:xfrm>
            <a:off x="3112694" y="5905178"/>
            <a:ext cx="1574470" cy="256545"/>
          </a:xfrm>
          <a:prstGeom prst="rect">
            <a:avLst/>
          </a:prstGeom>
          <a:solidFill>
            <a:schemeClr val="bg1"/>
          </a:solidFill>
          <a:ln w="19050">
            <a:solidFill>
              <a:srgbClr val="7030A0"/>
            </a:solidFill>
          </a:ln>
        </p:spPr>
        <p:txBody>
          <a:bodyPr wrap="none" rtlCol="0">
            <a:spAutoFit/>
          </a:bodyPr>
          <a:lstStyle/>
          <a:p>
            <a:pPr algn="ctr" defTabSz="914446"/>
            <a:r>
              <a:rPr lang="en-US" sz="1067" dirty="0">
                <a:solidFill>
                  <a:prstClr val="black"/>
                </a:solidFill>
                <a:latin typeface="DIN Condensed" panose="00000500000000000000" pitchFamily="2" charset="0"/>
              </a:rPr>
              <a:t>KLIA Requirements</a:t>
            </a:r>
            <a:endParaRPr lang="en-CA" sz="1067" dirty="0">
              <a:solidFill>
                <a:prstClr val="black"/>
              </a:solidFill>
              <a:latin typeface="DIN Condensed" panose="00000500000000000000" pitchFamily="2" charset="0"/>
            </a:endParaRPr>
          </a:p>
        </p:txBody>
      </p:sp>
      <p:sp>
        <p:nvSpPr>
          <p:cNvPr id="164" name="Oval 163">
            <a:extLst>
              <a:ext uri="{FF2B5EF4-FFF2-40B4-BE49-F238E27FC236}">
                <a16:creationId xmlns:a16="http://schemas.microsoft.com/office/drawing/2014/main" id="{7AB0FE14-6A4E-2948-BB5B-8EC45E598718}"/>
              </a:ext>
            </a:extLst>
          </p:cNvPr>
          <p:cNvSpPr/>
          <p:nvPr/>
        </p:nvSpPr>
        <p:spPr>
          <a:xfrm>
            <a:off x="6505682"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65" name="Straight Connector 164">
            <a:extLst>
              <a:ext uri="{FF2B5EF4-FFF2-40B4-BE49-F238E27FC236}">
                <a16:creationId xmlns:a16="http://schemas.microsoft.com/office/drawing/2014/main" id="{2328951D-4164-D843-B2F1-513D0F9F7A22}"/>
              </a:ext>
            </a:extLst>
          </p:cNvPr>
          <p:cNvCxnSpPr>
            <a:stCxn id="166" idx="2"/>
            <a:endCxn id="164" idx="0"/>
          </p:cNvCxnSpPr>
          <p:nvPr/>
        </p:nvCxnSpPr>
        <p:spPr>
          <a:xfrm flipH="1">
            <a:off x="6591337" y="2094821"/>
            <a:ext cx="158855" cy="11528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B07A1DE0-26E1-5745-A633-35B35FBF7284}"/>
              </a:ext>
            </a:extLst>
          </p:cNvPr>
          <p:cNvSpPr txBox="1"/>
          <p:nvPr/>
        </p:nvSpPr>
        <p:spPr>
          <a:xfrm>
            <a:off x="5867123" y="1754775"/>
            <a:ext cx="1165705" cy="420756"/>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Data Lake</a:t>
            </a:r>
          </a:p>
          <a:p>
            <a:pPr algn="ctr" defTabSz="914446"/>
            <a:r>
              <a:rPr lang="en-US" sz="1067" dirty="0">
                <a:solidFill>
                  <a:prstClr val="black"/>
                </a:solidFill>
                <a:latin typeface="DIN Condensed" panose="00000500000000000000" pitchFamily="2" charset="0"/>
              </a:rPr>
              <a:t>Ingestion P2</a:t>
            </a:r>
            <a:endParaRPr lang="en-CA" sz="1067" dirty="0">
              <a:solidFill>
                <a:prstClr val="black"/>
              </a:solidFill>
              <a:latin typeface="DIN Condensed" panose="00000500000000000000" pitchFamily="2" charset="0"/>
            </a:endParaRPr>
          </a:p>
        </p:txBody>
      </p:sp>
      <p:sp>
        <p:nvSpPr>
          <p:cNvPr id="167" name="Oval 166">
            <a:extLst>
              <a:ext uri="{FF2B5EF4-FFF2-40B4-BE49-F238E27FC236}">
                <a16:creationId xmlns:a16="http://schemas.microsoft.com/office/drawing/2014/main" id="{7AB0FE14-6A4E-2948-BB5B-8EC45E598718}"/>
              </a:ext>
            </a:extLst>
          </p:cNvPr>
          <p:cNvSpPr/>
          <p:nvPr/>
        </p:nvSpPr>
        <p:spPr>
          <a:xfrm>
            <a:off x="5364996"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68" name="Straight Connector 167">
            <a:extLst>
              <a:ext uri="{FF2B5EF4-FFF2-40B4-BE49-F238E27FC236}">
                <a16:creationId xmlns:a16="http://schemas.microsoft.com/office/drawing/2014/main" id="{2328951D-4164-D843-B2F1-513D0F9F7A22}"/>
              </a:ext>
            </a:extLst>
          </p:cNvPr>
          <p:cNvCxnSpPr>
            <a:stCxn id="169" idx="0"/>
            <a:endCxn id="167" idx="4"/>
          </p:cNvCxnSpPr>
          <p:nvPr/>
        </p:nvCxnSpPr>
        <p:spPr>
          <a:xfrm flipV="1">
            <a:off x="4876570" y="2381418"/>
            <a:ext cx="574081" cy="14768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B07A1DE0-26E1-5745-A633-35B35FBF7284}"/>
              </a:ext>
            </a:extLst>
          </p:cNvPr>
          <p:cNvSpPr txBox="1"/>
          <p:nvPr/>
        </p:nvSpPr>
        <p:spPr>
          <a:xfrm>
            <a:off x="4457225" y="2529105"/>
            <a:ext cx="838692"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NIST CSF</a:t>
            </a:r>
            <a:endParaRPr lang="en-CA" sz="1067" dirty="0">
              <a:solidFill>
                <a:prstClr val="black"/>
              </a:solidFill>
              <a:latin typeface="DIN Condensed" panose="00000500000000000000" pitchFamily="2" charset="0"/>
            </a:endParaRPr>
          </a:p>
        </p:txBody>
      </p:sp>
      <p:sp>
        <p:nvSpPr>
          <p:cNvPr id="176" name="Oval 175">
            <a:extLst>
              <a:ext uri="{FF2B5EF4-FFF2-40B4-BE49-F238E27FC236}">
                <a16:creationId xmlns:a16="http://schemas.microsoft.com/office/drawing/2014/main" id="{7AB0FE14-6A4E-2948-BB5B-8EC45E598718}"/>
              </a:ext>
            </a:extLst>
          </p:cNvPr>
          <p:cNvSpPr/>
          <p:nvPr/>
        </p:nvSpPr>
        <p:spPr>
          <a:xfrm>
            <a:off x="5748936"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77" name="Straight Connector 176">
            <a:extLst>
              <a:ext uri="{FF2B5EF4-FFF2-40B4-BE49-F238E27FC236}">
                <a16:creationId xmlns:a16="http://schemas.microsoft.com/office/drawing/2014/main" id="{2328951D-4164-D843-B2F1-513D0F9F7A22}"/>
              </a:ext>
            </a:extLst>
          </p:cNvPr>
          <p:cNvCxnSpPr>
            <a:stCxn id="204" idx="0"/>
            <a:endCxn id="176" idx="4"/>
          </p:cNvCxnSpPr>
          <p:nvPr/>
        </p:nvCxnSpPr>
        <p:spPr>
          <a:xfrm flipV="1">
            <a:off x="5797144" y="2381417"/>
            <a:ext cx="37447" cy="368691"/>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3301071" y="3457080"/>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86" name="Straight Connector 185"/>
          <p:cNvCxnSpPr>
            <a:stCxn id="187" idx="2"/>
            <a:endCxn id="185" idx="0"/>
          </p:cNvCxnSpPr>
          <p:nvPr/>
        </p:nvCxnSpPr>
        <p:spPr>
          <a:xfrm>
            <a:off x="3115264" y="3216949"/>
            <a:ext cx="271462" cy="24013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532412" y="2991246"/>
            <a:ext cx="1165705"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prstClr val="black"/>
                </a:solidFill>
                <a:latin typeface="DIN Condensed" panose="00000500000000000000" pitchFamily="2" charset="0"/>
              </a:rPr>
              <a:t>OEM Services</a:t>
            </a:r>
            <a:endParaRPr lang="en-CA" sz="1067" dirty="0">
              <a:solidFill>
                <a:prstClr val="black"/>
              </a:solidFill>
              <a:latin typeface="DIN Condensed" panose="00000500000000000000" pitchFamily="2" charset="0"/>
            </a:endParaRPr>
          </a:p>
        </p:txBody>
      </p:sp>
      <p:sp>
        <p:nvSpPr>
          <p:cNvPr id="196" name="Oval 195">
            <a:extLst>
              <a:ext uri="{FF2B5EF4-FFF2-40B4-BE49-F238E27FC236}">
                <a16:creationId xmlns:a16="http://schemas.microsoft.com/office/drawing/2014/main" id="{7AB0FE14-6A4E-2948-BB5B-8EC45E598718}"/>
              </a:ext>
            </a:extLst>
          </p:cNvPr>
          <p:cNvSpPr/>
          <p:nvPr/>
        </p:nvSpPr>
        <p:spPr>
          <a:xfrm>
            <a:off x="7816400" y="221010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97" name="Straight Connector 196">
            <a:extLst>
              <a:ext uri="{FF2B5EF4-FFF2-40B4-BE49-F238E27FC236}">
                <a16:creationId xmlns:a16="http://schemas.microsoft.com/office/drawing/2014/main" id="{2328951D-4164-D843-B2F1-513D0F9F7A22}"/>
              </a:ext>
            </a:extLst>
          </p:cNvPr>
          <p:cNvCxnSpPr>
            <a:stCxn id="198" idx="1"/>
            <a:endCxn id="196" idx="0"/>
          </p:cNvCxnSpPr>
          <p:nvPr/>
        </p:nvCxnSpPr>
        <p:spPr>
          <a:xfrm flipH="1">
            <a:off x="7902055" y="1945255"/>
            <a:ext cx="563111" cy="264852"/>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B07A1DE0-26E1-5745-A633-35B35FBF7284}"/>
              </a:ext>
            </a:extLst>
          </p:cNvPr>
          <p:cNvSpPr txBox="1"/>
          <p:nvPr/>
        </p:nvSpPr>
        <p:spPr>
          <a:xfrm>
            <a:off x="8158405" y="1750330"/>
            <a:ext cx="1247457" cy="420756"/>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ISO 27001</a:t>
            </a:r>
          </a:p>
          <a:p>
            <a:pPr algn="ctr" defTabSz="914446"/>
            <a:r>
              <a:rPr lang="en-US" sz="1067" dirty="0">
                <a:solidFill>
                  <a:prstClr val="black"/>
                </a:solidFill>
                <a:latin typeface="DIN Condensed" panose="00000500000000000000" pitchFamily="2" charset="0"/>
              </a:rPr>
              <a:t>Certification</a:t>
            </a:r>
            <a:endParaRPr lang="en-CA" sz="1067" dirty="0">
              <a:solidFill>
                <a:prstClr val="black"/>
              </a:solidFill>
              <a:latin typeface="DIN Condensed" panose="00000500000000000000" pitchFamily="2" charset="0"/>
            </a:endParaRPr>
          </a:p>
        </p:txBody>
      </p:sp>
      <p:sp>
        <p:nvSpPr>
          <p:cNvPr id="203" name="Oval 202"/>
          <p:cNvSpPr/>
          <p:nvPr/>
        </p:nvSpPr>
        <p:spPr>
          <a:xfrm>
            <a:off x="5724737" y="3451366"/>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204" name="TextBox 203"/>
          <p:cNvSpPr txBox="1"/>
          <p:nvPr/>
        </p:nvSpPr>
        <p:spPr>
          <a:xfrm>
            <a:off x="5091662" y="2750108"/>
            <a:ext cx="1410964"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srgbClr val="0087DC"/>
                </a:solidFill>
                <a:latin typeface="DIN Condensed" panose="00000500000000000000" pitchFamily="2" charset="0"/>
              </a:rPr>
              <a:t>Gen 2 Archiving</a:t>
            </a:r>
            <a:endParaRPr lang="en-CA" sz="1067" dirty="0">
              <a:solidFill>
                <a:srgbClr val="0087DC"/>
              </a:solidFill>
              <a:latin typeface="DIN Condensed" panose="00000500000000000000" pitchFamily="2" charset="0"/>
            </a:endParaRPr>
          </a:p>
        </p:txBody>
      </p:sp>
      <p:cxnSp>
        <p:nvCxnSpPr>
          <p:cNvPr id="205" name="Straight Connector 204"/>
          <p:cNvCxnSpPr>
            <a:stCxn id="204" idx="2"/>
            <a:endCxn id="203" idx="0"/>
          </p:cNvCxnSpPr>
          <p:nvPr/>
        </p:nvCxnSpPr>
        <p:spPr>
          <a:xfrm>
            <a:off x="5797144" y="2975811"/>
            <a:ext cx="13249" cy="47555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3021739" y="3999692"/>
            <a:ext cx="511679"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OSDP</a:t>
            </a:r>
            <a:endParaRPr lang="en-CA" sz="1067" dirty="0">
              <a:solidFill>
                <a:prstClr val="black"/>
              </a:solidFill>
              <a:latin typeface="DIN Condensed" panose="00000500000000000000" pitchFamily="2" charset="0"/>
            </a:endParaRPr>
          </a:p>
        </p:txBody>
      </p:sp>
      <p:sp>
        <p:nvSpPr>
          <p:cNvPr id="258" name="TextBox 257"/>
          <p:cNvSpPr txBox="1"/>
          <p:nvPr/>
        </p:nvSpPr>
        <p:spPr>
          <a:xfrm>
            <a:off x="3507033" y="3877251"/>
            <a:ext cx="1165705" cy="420756"/>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Surveillance</a:t>
            </a:r>
          </a:p>
          <a:p>
            <a:pPr algn="ctr" defTabSz="914446"/>
            <a:r>
              <a:rPr lang="en-US" sz="1067" dirty="0">
                <a:solidFill>
                  <a:prstClr val="black"/>
                </a:solidFill>
                <a:latin typeface="DIN Condensed" panose="00000500000000000000" pitchFamily="2" charset="0"/>
              </a:rPr>
              <a:t>Integration</a:t>
            </a:r>
            <a:endParaRPr lang="en-CA" sz="1067" dirty="0">
              <a:solidFill>
                <a:prstClr val="black"/>
              </a:solidFill>
              <a:latin typeface="DIN Condensed" panose="00000500000000000000" pitchFamily="2" charset="0"/>
            </a:endParaRPr>
          </a:p>
        </p:txBody>
      </p:sp>
      <p:sp>
        <p:nvSpPr>
          <p:cNvPr id="259" name="TextBox 258"/>
          <p:cNvSpPr txBox="1"/>
          <p:nvPr/>
        </p:nvSpPr>
        <p:spPr>
          <a:xfrm>
            <a:off x="4621131" y="4018514"/>
            <a:ext cx="1410964"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VMS Integration</a:t>
            </a:r>
            <a:endParaRPr lang="en-CA" sz="1067" dirty="0">
              <a:solidFill>
                <a:prstClr val="black"/>
              </a:solidFill>
              <a:latin typeface="DIN Condensed" panose="00000500000000000000" pitchFamily="2" charset="0"/>
            </a:endParaRPr>
          </a:p>
        </p:txBody>
      </p:sp>
      <p:sp>
        <p:nvSpPr>
          <p:cNvPr id="260" name="TextBox 259"/>
          <p:cNvSpPr txBox="1"/>
          <p:nvPr/>
        </p:nvSpPr>
        <p:spPr>
          <a:xfrm>
            <a:off x="2979336" y="4756612"/>
            <a:ext cx="1574470" cy="256545"/>
          </a:xfrm>
          <a:prstGeom prst="rect">
            <a:avLst/>
          </a:prstGeom>
          <a:solidFill>
            <a:schemeClr val="bg1"/>
          </a:solidFill>
          <a:ln w="19050">
            <a:solidFill>
              <a:srgbClr val="002060"/>
            </a:solidFill>
          </a:ln>
        </p:spPr>
        <p:txBody>
          <a:bodyPr wrap="none" rtlCol="0">
            <a:spAutoFit/>
          </a:bodyPr>
          <a:lstStyle/>
          <a:p>
            <a:pPr algn="ctr" defTabSz="914446"/>
            <a:r>
              <a:rPr lang="en-US" sz="1067" dirty="0" err="1">
                <a:solidFill>
                  <a:prstClr val="black"/>
                </a:solidFill>
                <a:latin typeface="DIN Condensed" panose="00000500000000000000" pitchFamily="2" charset="0"/>
              </a:rPr>
              <a:t>Vivotek</a:t>
            </a:r>
            <a:r>
              <a:rPr lang="en-US" sz="1067" dirty="0">
                <a:solidFill>
                  <a:prstClr val="black"/>
                </a:solidFill>
                <a:latin typeface="DIN Condensed" panose="00000500000000000000" pitchFamily="2" charset="0"/>
              </a:rPr>
              <a:t> Workshops</a:t>
            </a:r>
            <a:endParaRPr lang="en-CA" sz="1067" dirty="0">
              <a:solidFill>
                <a:prstClr val="black"/>
              </a:solidFill>
              <a:latin typeface="DIN Condensed" panose="00000500000000000000" pitchFamily="2" charset="0"/>
            </a:endParaRPr>
          </a:p>
        </p:txBody>
      </p:sp>
      <p:sp>
        <p:nvSpPr>
          <p:cNvPr id="261" name="TextBox 260"/>
          <p:cNvSpPr txBox="1"/>
          <p:nvPr/>
        </p:nvSpPr>
        <p:spPr>
          <a:xfrm>
            <a:off x="5958205" y="4018514"/>
            <a:ext cx="1656224"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Facial Recognition</a:t>
            </a:r>
            <a:endParaRPr lang="en-CA" sz="1067" dirty="0">
              <a:solidFill>
                <a:prstClr val="black"/>
              </a:solidFill>
              <a:latin typeface="DIN Condensed" panose="00000500000000000000" pitchFamily="2" charset="0"/>
            </a:endParaRPr>
          </a:p>
        </p:txBody>
      </p:sp>
      <p:sp>
        <p:nvSpPr>
          <p:cNvPr id="262" name="TextBox 261"/>
          <p:cNvSpPr txBox="1"/>
          <p:nvPr/>
        </p:nvSpPr>
        <p:spPr>
          <a:xfrm>
            <a:off x="7122623" y="3772247"/>
            <a:ext cx="1083951" cy="420756"/>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Reader-less</a:t>
            </a:r>
          </a:p>
          <a:p>
            <a:pPr algn="ctr" defTabSz="914446"/>
            <a:r>
              <a:rPr lang="en-US" sz="1067" dirty="0">
                <a:solidFill>
                  <a:prstClr val="black"/>
                </a:solidFill>
                <a:latin typeface="DIN Condensed" panose="00000500000000000000" pitchFamily="2" charset="0"/>
              </a:rPr>
              <a:t>Doors</a:t>
            </a:r>
            <a:endParaRPr lang="en-CA" sz="1067" dirty="0">
              <a:solidFill>
                <a:prstClr val="black"/>
              </a:solidFill>
              <a:latin typeface="DIN Condensed" panose="00000500000000000000" pitchFamily="2" charset="0"/>
            </a:endParaRPr>
          </a:p>
        </p:txBody>
      </p:sp>
      <p:sp>
        <p:nvSpPr>
          <p:cNvPr id="263" name="TextBox 262"/>
          <p:cNvSpPr txBox="1"/>
          <p:nvPr/>
        </p:nvSpPr>
        <p:spPr>
          <a:xfrm>
            <a:off x="2555069" y="4720284"/>
            <a:ext cx="511679"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MSIs</a:t>
            </a:r>
          </a:p>
        </p:txBody>
      </p:sp>
      <p:sp>
        <p:nvSpPr>
          <p:cNvPr id="264" name="TextBox 263"/>
          <p:cNvSpPr txBox="1"/>
          <p:nvPr/>
        </p:nvSpPr>
        <p:spPr>
          <a:xfrm>
            <a:off x="5367457" y="4748123"/>
            <a:ext cx="1410964" cy="256545"/>
          </a:xfrm>
          <a:prstGeom prst="rect">
            <a:avLst/>
          </a:prstGeom>
          <a:solidFill>
            <a:schemeClr val="bg1"/>
          </a:solidFill>
          <a:ln w="19050">
            <a:solidFill>
              <a:srgbClr val="002060"/>
            </a:solidFill>
          </a:ln>
        </p:spPr>
        <p:txBody>
          <a:bodyPr wrap="none" rtlCol="0">
            <a:spAutoFit/>
          </a:bodyPr>
          <a:lstStyle/>
          <a:p>
            <a:pPr algn="ctr" defTabSz="914446"/>
            <a:r>
              <a:rPr lang="en-US" sz="1067" dirty="0" err="1">
                <a:solidFill>
                  <a:prstClr val="black"/>
                </a:solidFill>
                <a:latin typeface="DIN Condensed" panose="00000500000000000000" pitchFamily="2" charset="0"/>
              </a:rPr>
              <a:t>Vivotek</a:t>
            </a:r>
            <a:r>
              <a:rPr lang="en-US" sz="1067" dirty="0">
                <a:solidFill>
                  <a:prstClr val="black"/>
                </a:solidFill>
                <a:latin typeface="DIN Condensed" panose="00000500000000000000" pitchFamily="2" charset="0"/>
              </a:rPr>
              <a:t> Channel</a:t>
            </a:r>
          </a:p>
        </p:txBody>
      </p:sp>
      <p:sp>
        <p:nvSpPr>
          <p:cNvPr id="59" name="Oval 58"/>
          <p:cNvSpPr/>
          <p:nvPr/>
        </p:nvSpPr>
        <p:spPr>
          <a:xfrm>
            <a:off x="2920782" y="440519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16" name="Straight Connector 115"/>
          <p:cNvCxnSpPr/>
          <p:nvPr/>
        </p:nvCxnSpPr>
        <p:spPr>
          <a:xfrm flipH="1">
            <a:off x="3325391" y="4227947"/>
            <a:ext cx="967" cy="17991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72993" y="4405784"/>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22" name="Straight Connector 121"/>
          <p:cNvCxnSpPr>
            <a:stCxn id="258" idx="2"/>
            <a:endCxn id="123" idx="0"/>
          </p:cNvCxnSpPr>
          <p:nvPr/>
        </p:nvCxnSpPr>
        <p:spPr>
          <a:xfrm>
            <a:off x="4089885" y="4267101"/>
            <a:ext cx="46259" cy="1461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4050489" y="441328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134" name="Oval 133"/>
          <p:cNvSpPr/>
          <p:nvPr/>
        </p:nvSpPr>
        <p:spPr>
          <a:xfrm>
            <a:off x="5021435" y="4407923"/>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35" name="Straight Connector 134"/>
          <p:cNvCxnSpPr>
            <a:endCxn id="175" idx="7"/>
          </p:cNvCxnSpPr>
          <p:nvPr/>
        </p:nvCxnSpPr>
        <p:spPr>
          <a:xfrm flipH="1">
            <a:off x="4734589" y="4250903"/>
            <a:ext cx="372523" cy="1818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2690242" y="440519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38" name="Straight Connector 137"/>
          <p:cNvCxnSpPr/>
          <p:nvPr/>
        </p:nvCxnSpPr>
        <p:spPr>
          <a:xfrm flipH="1">
            <a:off x="2766403" y="4543929"/>
            <a:ext cx="967" cy="17991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338730" y="4398109"/>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42" name="Straight Connector 141"/>
          <p:cNvCxnSpPr>
            <a:stCxn id="141" idx="5"/>
          </p:cNvCxnSpPr>
          <p:nvPr/>
        </p:nvCxnSpPr>
        <p:spPr>
          <a:xfrm>
            <a:off x="5484952" y="4544331"/>
            <a:ext cx="286689" cy="19922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753525" y="4400553"/>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153" name="Oval 152"/>
          <p:cNvSpPr/>
          <p:nvPr/>
        </p:nvSpPr>
        <p:spPr>
          <a:xfrm>
            <a:off x="3243755" y="441016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55" name="Straight Connector 154"/>
          <p:cNvCxnSpPr/>
          <p:nvPr/>
        </p:nvCxnSpPr>
        <p:spPr>
          <a:xfrm flipH="1">
            <a:off x="3557681" y="4577679"/>
            <a:ext cx="967" cy="17991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744696" y="4391408"/>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71" name="Straight Connector 170"/>
          <p:cNvCxnSpPr/>
          <p:nvPr/>
        </p:nvCxnSpPr>
        <p:spPr>
          <a:xfrm flipH="1">
            <a:off x="7589180" y="4548464"/>
            <a:ext cx="21" cy="15702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6540286" y="4242562"/>
            <a:ext cx="21" cy="15702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70" idx="7"/>
          </p:cNvCxnSpPr>
          <p:nvPr/>
        </p:nvCxnSpPr>
        <p:spPr>
          <a:xfrm flipH="1">
            <a:off x="6890918" y="4155625"/>
            <a:ext cx="625841" cy="26087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3923344" y="4732716"/>
            <a:ext cx="2146743" cy="256545"/>
          </a:xfrm>
          <a:prstGeom prst="rect">
            <a:avLst/>
          </a:prstGeom>
          <a:solidFill>
            <a:schemeClr val="bg1"/>
          </a:solidFill>
          <a:ln w="19050">
            <a:solidFill>
              <a:srgbClr val="002060"/>
            </a:solidFill>
          </a:ln>
        </p:spPr>
        <p:txBody>
          <a:bodyPr wrap="none" rtlCol="0">
            <a:spAutoFit/>
          </a:bodyPr>
          <a:lstStyle/>
          <a:p>
            <a:pPr algn="ctr" defTabSz="914446"/>
            <a:r>
              <a:rPr lang="en-US" sz="1067" dirty="0" err="1">
                <a:solidFill>
                  <a:prstClr val="black"/>
                </a:solidFill>
                <a:latin typeface="DIN Condensed" panose="00000500000000000000" pitchFamily="2" charset="0"/>
              </a:rPr>
              <a:t>Vivotek</a:t>
            </a:r>
            <a:r>
              <a:rPr lang="en-US" sz="1067" dirty="0">
                <a:solidFill>
                  <a:prstClr val="black"/>
                </a:solidFill>
                <a:latin typeface="DIN Condensed" panose="00000500000000000000" pitchFamily="2" charset="0"/>
              </a:rPr>
              <a:t> Smart Access Kit</a:t>
            </a:r>
          </a:p>
        </p:txBody>
      </p:sp>
      <p:sp>
        <p:nvSpPr>
          <p:cNvPr id="175" name="Oval 174"/>
          <p:cNvSpPr/>
          <p:nvPr/>
        </p:nvSpPr>
        <p:spPr>
          <a:xfrm>
            <a:off x="4588366" y="4407702"/>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78" name="Straight Connector 177"/>
          <p:cNvCxnSpPr>
            <a:stCxn id="134" idx="3"/>
          </p:cNvCxnSpPr>
          <p:nvPr/>
        </p:nvCxnSpPr>
        <p:spPr>
          <a:xfrm flipH="1">
            <a:off x="4681228" y="4554145"/>
            <a:ext cx="365295" cy="18054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a:off x="7503547" y="4407702"/>
            <a:ext cx="171310" cy="17131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182" name="TextBox 181"/>
          <p:cNvSpPr txBox="1"/>
          <p:nvPr/>
        </p:nvSpPr>
        <p:spPr>
          <a:xfrm>
            <a:off x="6944203" y="4694488"/>
            <a:ext cx="1492716" cy="256545"/>
          </a:xfrm>
          <a:prstGeom prst="rect">
            <a:avLst/>
          </a:prstGeom>
          <a:solidFill>
            <a:schemeClr val="bg1"/>
          </a:solidFill>
          <a:ln w="19050">
            <a:solidFill>
              <a:srgbClr val="002060"/>
            </a:solidFill>
          </a:ln>
        </p:spPr>
        <p:txBody>
          <a:bodyPr wrap="none" rtlCol="0">
            <a:spAutoFit/>
          </a:bodyPr>
          <a:lstStyle/>
          <a:p>
            <a:pPr algn="ctr" defTabSz="914446"/>
            <a:r>
              <a:rPr lang="en-US" sz="1067" dirty="0">
                <a:solidFill>
                  <a:prstClr val="black"/>
                </a:solidFill>
                <a:latin typeface="DIN Condensed" panose="00000500000000000000" pitchFamily="2" charset="0"/>
              </a:rPr>
              <a:t>Security Channel</a:t>
            </a:r>
          </a:p>
        </p:txBody>
      </p:sp>
      <p:sp>
        <p:nvSpPr>
          <p:cNvPr id="129" name="Oval 128"/>
          <p:cNvSpPr/>
          <p:nvPr/>
        </p:nvSpPr>
        <p:spPr>
          <a:xfrm>
            <a:off x="3147215" y="5423318"/>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sp>
        <p:nvSpPr>
          <p:cNvPr id="130" name="TextBox 129"/>
          <p:cNvSpPr txBox="1"/>
          <p:nvPr/>
        </p:nvSpPr>
        <p:spPr>
          <a:xfrm>
            <a:off x="2731165" y="5124340"/>
            <a:ext cx="1002197"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O3 Hub 2.0</a:t>
            </a:r>
            <a:endParaRPr lang="en-CA" sz="1067" dirty="0">
              <a:solidFill>
                <a:prstClr val="black"/>
              </a:solidFill>
              <a:latin typeface="DIN Condensed" panose="00000500000000000000" pitchFamily="2" charset="0"/>
            </a:endParaRPr>
          </a:p>
        </p:txBody>
      </p:sp>
      <p:cxnSp>
        <p:nvCxnSpPr>
          <p:cNvPr id="131" name="Straight Connector 130"/>
          <p:cNvCxnSpPr>
            <a:stCxn id="130" idx="2"/>
            <a:endCxn id="129" idx="0"/>
          </p:cNvCxnSpPr>
          <p:nvPr/>
        </p:nvCxnSpPr>
        <p:spPr>
          <a:xfrm>
            <a:off x="3232263" y="5350043"/>
            <a:ext cx="607" cy="732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79" name="Oval 178"/>
          <p:cNvSpPr/>
          <p:nvPr/>
        </p:nvSpPr>
        <p:spPr>
          <a:xfrm>
            <a:off x="4295377" y="5413555"/>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80" name="Straight Connector 179"/>
          <p:cNvCxnSpPr>
            <a:stCxn id="183" idx="2"/>
            <a:endCxn id="179" idx="0"/>
          </p:cNvCxnSpPr>
          <p:nvPr/>
        </p:nvCxnSpPr>
        <p:spPr>
          <a:xfrm>
            <a:off x="4380426" y="5340280"/>
            <a:ext cx="606" cy="732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3552315" y="5114577"/>
            <a:ext cx="1656224"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IR People Counting</a:t>
            </a:r>
            <a:endParaRPr lang="en-CA" sz="1067" dirty="0">
              <a:solidFill>
                <a:prstClr val="black"/>
              </a:solidFill>
              <a:latin typeface="DIN Condensed" panose="00000500000000000000" pitchFamily="2" charset="0"/>
            </a:endParaRPr>
          </a:p>
        </p:txBody>
      </p:sp>
      <p:sp>
        <p:nvSpPr>
          <p:cNvPr id="184" name="Oval 183"/>
          <p:cNvSpPr/>
          <p:nvPr/>
        </p:nvSpPr>
        <p:spPr>
          <a:xfrm>
            <a:off x="3726186" y="5421654"/>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88" name="Straight Connector 187"/>
          <p:cNvCxnSpPr>
            <a:stCxn id="189" idx="0"/>
            <a:endCxn id="184" idx="4"/>
          </p:cNvCxnSpPr>
          <p:nvPr/>
        </p:nvCxnSpPr>
        <p:spPr>
          <a:xfrm flipV="1">
            <a:off x="3504673" y="5592964"/>
            <a:ext cx="307169" cy="25223"/>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2799191" y="5618187"/>
            <a:ext cx="1410964"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Audio Analytics</a:t>
            </a:r>
            <a:endParaRPr lang="en-CA" sz="1067" dirty="0">
              <a:solidFill>
                <a:prstClr val="black"/>
              </a:solidFill>
              <a:latin typeface="DIN Condensed" panose="00000500000000000000" pitchFamily="2" charset="0"/>
            </a:endParaRPr>
          </a:p>
        </p:txBody>
      </p:sp>
      <p:sp>
        <p:nvSpPr>
          <p:cNvPr id="190" name="Oval 189"/>
          <p:cNvSpPr/>
          <p:nvPr/>
        </p:nvSpPr>
        <p:spPr>
          <a:xfrm>
            <a:off x="4855356" y="5406842"/>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91" name="Straight Connector 190"/>
          <p:cNvCxnSpPr>
            <a:stCxn id="192" idx="0"/>
            <a:endCxn id="190" idx="4"/>
          </p:cNvCxnSpPr>
          <p:nvPr/>
        </p:nvCxnSpPr>
        <p:spPr>
          <a:xfrm flipV="1">
            <a:off x="4815799" y="5578152"/>
            <a:ext cx="125212" cy="72481"/>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151194" y="5650632"/>
            <a:ext cx="1329210"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Air Flow Sense</a:t>
            </a:r>
            <a:endParaRPr lang="en-CA" sz="1067" dirty="0">
              <a:solidFill>
                <a:prstClr val="black"/>
              </a:solidFill>
              <a:latin typeface="DIN Condensed" panose="00000500000000000000" pitchFamily="2" charset="0"/>
            </a:endParaRPr>
          </a:p>
        </p:txBody>
      </p:sp>
      <p:sp>
        <p:nvSpPr>
          <p:cNvPr id="193" name="Oval 192"/>
          <p:cNvSpPr/>
          <p:nvPr/>
        </p:nvSpPr>
        <p:spPr>
          <a:xfrm>
            <a:off x="5352161" y="5411522"/>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194" name="Straight Connector 193"/>
          <p:cNvCxnSpPr>
            <a:stCxn id="195" idx="0"/>
            <a:endCxn id="193" idx="4"/>
          </p:cNvCxnSpPr>
          <p:nvPr/>
        </p:nvCxnSpPr>
        <p:spPr>
          <a:xfrm flipH="1" flipV="1">
            <a:off x="5437816" y="5582832"/>
            <a:ext cx="753753" cy="55953"/>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5404335" y="5638785"/>
            <a:ext cx="1574470" cy="256545"/>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Location Services</a:t>
            </a:r>
            <a:endParaRPr lang="en-CA" sz="1067" dirty="0">
              <a:solidFill>
                <a:prstClr val="black"/>
              </a:solidFill>
              <a:latin typeface="DIN Condensed" panose="00000500000000000000" pitchFamily="2" charset="0"/>
            </a:endParaRPr>
          </a:p>
        </p:txBody>
      </p:sp>
      <p:sp>
        <p:nvSpPr>
          <p:cNvPr id="199" name="Oval 198"/>
          <p:cNvSpPr/>
          <p:nvPr/>
        </p:nvSpPr>
        <p:spPr>
          <a:xfrm>
            <a:off x="2819787" y="3469620"/>
            <a:ext cx="171310" cy="17131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200" name="Straight Connector 199"/>
          <p:cNvCxnSpPr>
            <a:stCxn id="201" idx="2"/>
            <a:endCxn id="199" idx="0"/>
          </p:cNvCxnSpPr>
          <p:nvPr/>
        </p:nvCxnSpPr>
        <p:spPr>
          <a:xfrm flipV="1">
            <a:off x="2561022" y="3469620"/>
            <a:ext cx="344421" cy="4698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182553" y="3713755"/>
            <a:ext cx="756938" cy="256545"/>
          </a:xfrm>
          <a:prstGeom prst="rect">
            <a:avLst/>
          </a:prstGeom>
          <a:solidFill>
            <a:schemeClr val="bg1"/>
          </a:solidFill>
          <a:ln w="19050">
            <a:solidFill>
              <a:schemeClr val="accent6">
                <a:lumMod val="50000"/>
              </a:schemeClr>
            </a:solidFill>
          </a:ln>
        </p:spPr>
        <p:txBody>
          <a:bodyPr wrap="none" rtlCol="0">
            <a:spAutoFit/>
          </a:bodyPr>
          <a:lstStyle/>
          <a:p>
            <a:pPr algn="ctr" defTabSz="914446"/>
            <a:r>
              <a:rPr lang="en-US" sz="1067" dirty="0">
                <a:solidFill>
                  <a:prstClr val="black"/>
                </a:solidFill>
                <a:latin typeface="DIN Condensed" panose="00000500000000000000" pitchFamily="2" charset="0"/>
              </a:rPr>
              <a:t>Dev Ops</a:t>
            </a:r>
            <a:endParaRPr lang="en-CA" sz="1067" dirty="0">
              <a:solidFill>
                <a:prstClr val="black"/>
              </a:solidFill>
              <a:latin typeface="DIN Condensed" panose="00000500000000000000" pitchFamily="2" charset="0"/>
            </a:endParaRPr>
          </a:p>
        </p:txBody>
      </p:sp>
      <p:sp>
        <p:nvSpPr>
          <p:cNvPr id="202" name="Oval 201">
            <a:extLst>
              <a:ext uri="{FF2B5EF4-FFF2-40B4-BE49-F238E27FC236}">
                <a16:creationId xmlns:a16="http://schemas.microsoft.com/office/drawing/2014/main" id="{7AB0FE14-6A4E-2948-BB5B-8EC45E598718}"/>
              </a:ext>
            </a:extLst>
          </p:cNvPr>
          <p:cNvSpPr/>
          <p:nvPr/>
        </p:nvSpPr>
        <p:spPr>
          <a:xfrm>
            <a:off x="5103970" y="2220034"/>
            <a:ext cx="171310" cy="17131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CA">
              <a:solidFill>
                <a:prstClr val="white"/>
              </a:solidFill>
              <a:latin typeface="Calibri" panose="020F0502020204030204"/>
            </a:endParaRPr>
          </a:p>
        </p:txBody>
      </p:sp>
      <p:cxnSp>
        <p:nvCxnSpPr>
          <p:cNvPr id="206" name="Straight Connector 205">
            <a:extLst>
              <a:ext uri="{FF2B5EF4-FFF2-40B4-BE49-F238E27FC236}">
                <a16:creationId xmlns:a16="http://schemas.microsoft.com/office/drawing/2014/main" id="{2328951D-4164-D843-B2F1-513D0F9F7A22}"/>
              </a:ext>
            </a:extLst>
          </p:cNvPr>
          <p:cNvCxnSpPr>
            <a:stCxn id="207" idx="2"/>
            <a:endCxn id="202" idx="0"/>
          </p:cNvCxnSpPr>
          <p:nvPr/>
        </p:nvCxnSpPr>
        <p:spPr>
          <a:xfrm>
            <a:off x="5160042" y="2137218"/>
            <a:ext cx="29583" cy="8281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B07A1DE0-26E1-5745-A633-35B35FBF7284}"/>
              </a:ext>
            </a:extLst>
          </p:cNvPr>
          <p:cNvSpPr txBox="1"/>
          <p:nvPr/>
        </p:nvSpPr>
        <p:spPr>
          <a:xfrm>
            <a:off x="4983269" y="1671724"/>
            <a:ext cx="920445" cy="420756"/>
          </a:xfrm>
          <a:prstGeom prst="rect">
            <a:avLst/>
          </a:prstGeom>
          <a:solidFill>
            <a:schemeClr val="bg1"/>
          </a:solidFill>
          <a:ln w="19050">
            <a:solidFill>
              <a:srgbClr val="A50021"/>
            </a:solidFill>
          </a:ln>
        </p:spPr>
        <p:txBody>
          <a:bodyPr wrap="none" rtlCol="0">
            <a:spAutoFit/>
          </a:bodyPr>
          <a:lstStyle/>
          <a:p>
            <a:pPr algn="ctr" defTabSz="914446"/>
            <a:r>
              <a:rPr lang="en-US" sz="1067" dirty="0">
                <a:solidFill>
                  <a:prstClr val="black"/>
                </a:solidFill>
                <a:latin typeface="DIN Condensed" panose="00000500000000000000" pitchFamily="2" charset="0"/>
              </a:rPr>
              <a:t>Connected</a:t>
            </a:r>
          </a:p>
          <a:p>
            <a:pPr algn="ctr" defTabSz="914446"/>
            <a:r>
              <a:rPr lang="en-US" sz="1067" dirty="0">
                <a:solidFill>
                  <a:prstClr val="black"/>
                </a:solidFill>
                <a:latin typeface="DIN Condensed" panose="00000500000000000000" pitchFamily="2" charset="0"/>
              </a:rPr>
              <a:t>Equipment</a:t>
            </a:r>
            <a:endParaRPr lang="en-CA" sz="1067" dirty="0">
              <a:solidFill>
                <a:prstClr val="black"/>
              </a:solidFill>
              <a:latin typeface="DIN Condensed" panose="00000500000000000000" pitchFamily="2" charset="0"/>
            </a:endParaRPr>
          </a:p>
        </p:txBody>
      </p:sp>
    </p:spTree>
    <p:extLst>
      <p:ext uri="{BB962C8B-B14F-4D97-AF65-F5344CB8AC3E}">
        <p14:creationId xmlns:p14="http://schemas.microsoft.com/office/powerpoint/2010/main" val="73517924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384176" y="3790393"/>
            <a:ext cx="11328400" cy="80700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6" tIns="54428" rIns="108856" bIns="54428"/>
          <a:lstStyle/>
          <a:p>
            <a:pPr defTabSz="914446">
              <a:defRPr/>
            </a:pPr>
            <a:endParaRPr lang="en-GB" sz="1200" b="1" dirty="0">
              <a:solidFill>
                <a:prstClr val="black"/>
              </a:solidFill>
              <a:latin typeface="DINPro-Medium" panose="020B0604020101020102" pitchFamily="34" charset="0"/>
              <a:cs typeface="Arial" pitchFamily="34" charset="0"/>
            </a:endParaRPr>
          </a:p>
        </p:txBody>
      </p:sp>
      <p:sp>
        <p:nvSpPr>
          <p:cNvPr id="80" name="Rectangle 79"/>
          <p:cNvSpPr/>
          <p:nvPr/>
        </p:nvSpPr>
        <p:spPr>
          <a:xfrm>
            <a:off x="385780" y="4611420"/>
            <a:ext cx="11328400" cy="90050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6" tIns="54428" rIns="108856" bIns="54428"/>
          <a:lstStyle/>
          <a:p>
            <a:pPr defTabSz="914446">
              <a:defRPr/>
            </a:pPr>
            <a:endParaRPr lang="en-GB" sz="1200" b="1" dirty="0">
              <a:solidFill>
                <a:prstClr val="black"/>
              </a:solidFill>
              <a:latin typeface="DINPro-Medium" panose="020B0604020101020102" pitchFamily="34" charset="0"/>
              <a:cs typeface="Arial" pitchFamily="34" charset="0"/>
            </a:endParaRPr>
          </a:p>
        </p:txBody>
      </p:sp>
      <p:sp>
        <p:nvSpPr>
          <p:cNvPr id="22" name="Rectangle 21"/>
          <p:cNvSpPr/>
          <p:nvPr/>
        </p:nvSpPr>
        <p:spPr>
          <a:xfrm>
            <a:off x="387351" y="1357312"/>
            <a:ext cx="11328400" cy="241244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6" tIns="54428" rIns="108856" bIns="54428"/>
          <a:lstStyle/>
          <a:p>
            <a:pPr defTabSz="914446">
              <a:defRPr/>
            </a:pPr>
            <a:endParaRPr lang="en-GB" sz="1200" b="1" dirty="0">
              <a:solidFill>
                <a:prstClr val="black"/>
              </a:solidFill>
              <a:latin typeface="DINPro-Medium" panose="020B0604020101020102" pitchFamily="34" charset="0"/>
              <a:cs typeface="Arial" pitchFamily="34" charset="0"/>
            </a:endParaRPr>
          </a:p>
        </p:txBody>
      </p:sp>
      <p:graphicFrame>
        <p:nvGraphicFramePr>
          <p:cNvPr id="4" name="Content Placeholder 3"/>
          <p:cNvGraphicFramePr>
            <a:graphicFrameLocks noGrp="1"/>
          </p:cNvGraphicFramePr>
          <p:nvPr>
            <p:ph idx="4294967295"/>
            <p:extLst/>
          </p:nvPr>
        </p:nvGraphicFramePr>
        <p:xfrm>
          <a:off x="1473200" y="838200"/>
          <a:ext cx="10719120" cy="4673600"/>
        </p:xfrm>
        <a:graphic>
          <a:graphicData uri="http://schemas.openxmlformats.org/drawingml/2006/table">
            <a:tbl>
              <a:tblPr firstRow="1" bandRow="1">
                <a:tableStyleId>{5C22544A-7EE6-4342-B048-85BDC9FD1C3A}</a:tableStyleId>
              </a:tblPr>
              <a:tblGrid>
                <a:gridCol w="535956">
                  <a:extLst>
                    <a:ext uri="{9D8B030D-6E8A-4147-A177-3AD203B41FA5}">
                      <a16:colId xmlns:a16="http://schemas.microsoft.com/office/drawing/2014/main" val="20000"/>
                    </a:ext>
                  </a:extLst>
                </a:gridCol>
                <a:gridCol w="535956">
                  <a:extLst>
                    <a:ext uri="{9D8B030D-6E8A-4147-A177-3AD203B41FA5}">
                      <a16:colId xmlns:a16="http://schemas.microsoft.com/office/drawing/2014/main" val="20001"/>
                    </a:ext>
                  </a:extLst>
                </a:gridCol>
                <a:gridCol w="535956">
                  <a:extLst>
                    <a:ext uri="{9D8B030D-6E8A-4147-A177-3AD203B41FA5}">
                      <a16:colId xmlns:a16="http://schemas.microsoft.com/office/drawing/2014/main" val="20002"/>
                    </a:ext>
                  </a:extLst>
                </a:gridCol>
                <a:gridCol w="535956">
                  <a:extLst>
                    <a:ext uri="{9D8B030D-6E8A-4147-A177-3AD203B41FA5}">
                      <a16:colId xmlns:a16="http://schemas.microsoft.com/office/drawing/2014/main" val="20003"/>
                    </a:ext>
                  </a:extLst>
                </a:gridCol>
                <a:gridCol w="535956">
                  <a:extLst>
                    <a:ext uri="{9D8B030D-6E8A-4147-A177-3AD203B41FA5}">
                      <a16:colId xmlns:a16="http://schemas.microsoft.com/office/drawing/2014/main" val="20004"/>
                    </a:ext>
                  </a:extLst>
                </a:gridCol>
                <a:gridCol w="535956">
                  <a:extLst>
                    <a:ext uri="{9D8B030D-6E8A-4147-A177-3AD203B41FA5}">
                      <a16:colId xmlns:a16="http://schemas.microsoft.com/office/drawing/2014/main" val="20005"/>
                    </a:ext>
                  </a:extLst>
                </a:gridCol>
                <a:gridCol w="535956">
                  <a:extLst>
                    <a:ext uri="{9D8B030D-6E8A-4147-A177-3AD203B41FA5}">
                      <a16:colId xmlns:a16="http://schemas.microsoft.com/office/drawing/2014/main" val="20006"/>
                    </a:ext>
                  </a:extLst>
                </a:gridCol>
                <a:gridCol w="535956">
                  <a:extLst>
                    <a:ext uri="{9D8B030D-6E8A-4147-A177-3AD203B41FA5}">
                      <a16:colId xmlns:a16="http://schemas.microsoft.com/office/drawing/2014/main" val="20007"/>
                    </a:ext>
                  </a:extLst>
                </a:gridCol>
                <a:gridCol w="535956">
                  <a:extLst>
                    <a:ext uri="{9D8B030D-6E8A-4147-A177-3AD203B41FA5}">
                      <a16:colId xmlns:a16="http://schemas.microsoft.com/office/drawing/2014/main" val="20008"/>
                    </a:ext>
                  </a:extLst>
                </a:gridCol>
                <a:gridCol w="535956">
                  <a:extLst>
                    <a:ext uri="{9D8B030D-6E8A-4147-A177-3AD203B41FA5}">
                      <a16:colId xmlns:a16="http://schemas.microsoft.com/office/drawing/2014/main" val="20009"/>
                    </a:ext>
                  </a:extLst>
                </a:gridCol>
                <a:gridCol w="535956">
                  <a:extLst>
                    <a:ext uri="{9D8B030D-6E8A-4147-A177-3AD203B41FA5}">
                      <a16:colId xmlns:a16="http://schemas.microsoft.com/office/drawing/2014/main" val="20010"/>
                    </a:ext>
                  </a:extLst>
                </a:gridCol>
                <a:gridCol w="535956">
                  <a:extLst>
                    <a:ext uri="{9D8B030D-6E8A-4147-A177-3AD203B41FA5}">
                      <a16:colId xmlns:a16="http://schemas.microsoft.com/office/drawing/2014/main" val="20011"/>
                    </a:ext>
                  </a:extLst>
                </a:gridCol>
                <a:gridCol w="535956">
                  <a:extLst>
                    <a:ext uri="{9D8B030D-6E8A-4147-A177-3AD203B41FA5}">
                      <a16:colId xmlns:a16="http://schemas.microsoft.com/office/drawing/2014/main" val="20012"/>
                    </a:ext>
                  </a:extLst>
                </a:gridCol>
                <a:gridCol w="535956">
                  <a:extLst>
                    <a:ext uri="{9D8B030D-6E8A-4147-A177-3AD203B41FA5}">
                      <a16:colId xmlns:a16="http://schemas.microsoft.com/office/drawing/2014/main" val="20013"/>
                    </a:ext>
                  </a:extLst>
                </a:gridCol>
                <a:gridCol w="535956">
                  <a:extLst>
                    <a:ext uri="{9D8B030D-6E8A-4147-A177-3AD203B41FA5}">
                      <a16:colId xmlns:a16="http://schemas.microsoft.com/office/drawing/2014/main" val="20014"/>
                    </a:ext>
                  </a:extLst>
                </a:gridCol>
                <a:gridCol w="535956">
                  <a:extLst>
                    <a:ext uri="{9D8B030D-6E8A-4147-A177-3AD203B41FA5}">
                      <a16:colId xmlns:a16="http://schemas.microsoft.com/office/drawing/2014/main" val="20015"/>
                    </a:ext>
                  </a:extLst>
                </a:gridCol>
                <a:gridCol w="535956">
                  <a:extLst>
                    <a:ext uri="{9D8B030D-6E8A-4147-A177-3AD203B41FA5}">
                      <a16:colId xmlns:a16="http://schemas.microsoft.com/office/drawing/2014/main" val="20016"/>
                    </a:ext>
                  </a:extLst>
                </a:gridCol>
                <a:gridCol w="535956">
                  <a:extLst>
                    <a:ext uri="{9D8B030D-6E8A-4147-A177-3AD203B41FA5}">
                      <a16:colId xmlns:a16="http://schemas.microsoft.com/office/drawing/2014/main" val="20017"/>
                    </a:ext>
                  </a:extLst>
                </a:gridCol>
                <a:gridCol w="535956">
                  <a:extLst>
                    <a:ext uri="{9D8B030D-6E8A-4147-A177-3AD203B41FA5}">
                      <a16:colId xmlns:a16="http://schemas.microsoft.com/office/drawing/2014/main" val="20018"/>
                    </a:ext>
                  </a:extLst>
                </a:gridCol>
                <a:gridCol w="535956">
                  <a:extLst>
                    <a:ext uri="{9D8B030D-6E8A-4147-A177-3AD203B41FA5}">
                      <a16:colId xmlns:a16="http://schemas.microsoft.com/office/drawing/2014/main" val="20019"/>
                    </a:ext>
                  </a:extLst>
                </a:gridCol>
              </a:tblGrid>
              <a:tr h="389155">
                <a:tc>
                  <a:txBody>
                    <a:bodyPr/>
                    <a:lstStyle/>
                    <a:p>
                      <a:pPr algn="ctr"/>
                      <a:r>
                        <a:rPr lang="en-GB" sz="1100" b="1" dirty="0" smtClean="0">
                          <a:solidFill>
                            <a:schemeClr val="tx1"/>
                          </a:solidFill>
                          <a:latin typeface="DINPro-Medium" panose="020B0604020101020102" pitchFamily="34" charset="0"/>
                          <a:ea typeface="Verdana" pitchFamily="34" charset="0"/>
                          <a:cs typeface="Arial" pitchFamily="34" charset="0"/>
                        </a:rPr>
                        <a:t>2020</a:t>
                      </a:r>
                      <a:endParaRPr lang="en-GB" sz="1100" b="1" dirty="0">
                        <a:solidFill>
                          <a:schemeClr val="tx1"/>
                        </a:solidFill>
                        <a:latin typeface="DINPro-Medium" panose="020B0604020101020102" pitchFamily="34" charset="0"/>
                        <a:ea typeface="Verdana" pitchFamily="34" charset="0"/>
                        <a:cs typeface="Arial" pitchFamily="34" charset="0"/>
                      </a:endParaRPr>
                    </a:p>
                    <a:p>
                      <a:pPr algn="ctr"/>
                      <a:r>
                        <a:rPr lang="en-GB" sz="1100" b="0" dirty="0">
                          <a:solidFill>
                            <a:schemeClr val="tx1"/>
                          </a:solidFill>
                          <a:latin typeface="DINPro-Medium" panose="020B0604020101020102" pitchFamily="34" charset="0"/>
                          <a:ea typeface="Verdana" pitchFamily="34" charset="0"/>
                          <a:cs typeface="Arial" pitchFamily="34" charset="0"/>
                        </a:rPr>
                        <a:t>Q1</a:t>
                      </a:r>
                    </a:p>
                  </a:txBody>
                  <a:tcPr marL="4800" marR="48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DINPro-Medium" panose="020B0604020101020102" pitchFamily="34" charset="0"/>
                          <a:ea typeface="Verdana" pitchFamily="34" charset="0"/>
                          <a:cs typeface="Arial" pitchFamily="34" charset="0"/>
                        </a:rPr>
                        <a:t>Q2</a:t>
                      </a: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0" dirty="0" smtClean="0">
                          <a:solidFill>
                            <a:schemeClr val="tx1"/>
                          </a:solidFill>
                          <a:latin typeface="DINPro-Medium" panose="020B0604020101020102" pitchFamily="34" charset="0"/>
                          <a:ea typeface="Verdana" pitchFamily="34" charset="0"/>
                          <a:cs typeface="Arial" pitchFamily="34" charset="0"/>
                        </a:rPr>
                        <a:t>Q3</a:t>
                      </a: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1"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DINPro-Medium" panose="020B0604020101020102" pitchFamily="34" charset="0"/>
                          <a:ea typeface="Verdana" pitchFamily="34" charset="0"/>
                          <a:cs typeface="Arial" pitchFamily="34" charset="0"/>
                        </a:rPr>
                        <a:t>Q4</a:t>
                      </a: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1" dirty="0" smtClean="0">
                          <a:solidFill>
                            <a:schemeClr val="tx1"/>
                          </a:solidFill>
                          <a:latin typeface="DINPro-Medium" panose="020B0604020101020102" pitchFamily="34" charset="0"/>
                          <a:ea typeface="Verdana" pitchFamily="34" charset="0"/>
                          <a:cs typeface="Arial" pitchFamily="34" charset="0"/>
                        </a:rPr>
                        <a:t>2021</a:t>
                      </a:r>
                    </a:p>
                    <a:p>
                      <a:pPr algn="ctr"/>
                      <a:r>
                        <a:rPr lang="en-GB" sz="1100" b="0" dirty="0" smtClean="0">
                          <a:solidFill>
                            <a:schemeClr val="tx1"/>
                          </a:solidFill>
                          <a:latin typeface="DINPro-Medium" panose="020B0604020101020102" pitchFamily="34" charset="0"/>
                          <a:ea typeface="Verdana" pitchFamily="34" charset="0"/>
                          <a:cs typeface="Arial" pitchFamily="34" charset="0"/>
                        </a:rPr>
                        <a:t>Q1</a:t>
                      </a: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0" dirty="0" smtClean="0">
                          <a:solidFill>
                            <a:schemeClr val="tx1"/>
                          </a:solidFill>
                          <a:latin typeface="DINPro-Medium" panose="020B0604020101020102" pitchFamily="34" charset="0"/>
                          <a:ea typeface="Verdana" pitchFamily="34" charset="0"/>
                          <a:cs typeface="Arial" pitchFamily="34" charset="0"/>
                        </a:rPr>
                        <a:t>Q2</a:t>
                      </a: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756">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4105689">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100" b="0" dirty="0">
                        <a:solidFill>
                          <a:schemeClr val="tx1"/>
                        </a:solidFill>
                        <a:latin typeface="DINPro-Medium" panose="020B0604020101020102" pitchFamily="34" charset="0"/>
                        <a:ea typeface="Verdana" pitchFamily="34" charset="0"/>
                        <a:cs typeface="Arial" pitchFamily="34" charset="0"/>
                      </a:endParaRPr>
                    </a:p>
                  </a:txBody>
                  <a:tcPr marL="4800" marR="48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extLst>
                  <a:ext uri="{0D108BD9-81ED-4DB2-BD59-A6C34878D82A}">
                    <a16:rowId xmlns:a16="http://schemas.microsoft.com/office/drawing/2014/main" val="10002"/>
                  </a:ext>
                </a:extLst>
              </a:tr>
            </a:tbl>
          </a:graphicData>
        </a:graphic>
      </p:graphicFrame>
      <p:sp>
        <p:nvSpPr>
          <p:cNvPr id="5187" name="Title 1"/>
          <p:cNvSpPr>
            <a:spLocks noGrp="1"/>
          </p:cNvSpPr>
          <p:nvPr>
            <p:ph type="title" idx="4294967295"/>
          </p:nvPr>
        </p:nvSpPr>
        <p:spPr>
          <a:xfrm>
            <a:off x="2597151" y="368955"/>
            <a:ext cx="5892800" cy="467783"/>
          </a:xfrm>
        </p:spPr>
        <p:txBody>
          <a:bodyPr/>
          <a:lstStyle/>
          <a:p>
            <a:pPr eaLnBrk="1" hangingPunct="1"/>
            <a:r>
              <a:rPr lang="en-GB" altLang="en-US" sz="2667" dirty="0">
                <a:cs typeface="Arial" charset="0"/>
              </a:rPr>
              <a:t>Delta Controls Product Roadmap</a:t>
            </a:r>
            <a:endParaRPr lang="en-GB" altLang="en-US" sz="2667" b="1" dirty="0">
              <a:cs typeface="Arial" charset="0"/>
            </a:endParaRPr>
          </a:p>
        </p:txBody>
      </p:sp>
      <p:sp>
        <p:nvSpPr>
          <p:cNvPr id="25" name="Rectangle 24"/>
          <p:cNvSpPr/>
          <p:nvPr/>
        </p:nvSpPr>
        <p:spPr>
          <a:xfrm>
            <a:off x="387351" y="5674518"/>
            <a:ext cx="11328400" cy="1071564"/>
          </a:xfrm>
          <a:prstGeom prst="rect">
            <a:avLst/>
          </a:prstGeom>
          <a:solidFill>
            <a:srgbClr val="DEE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6" tIns="54428" rIns="108856" bIns="54428"/>
          <a:lstStyle/>
          <a:p>
            <a:pPr defTabSz="914446">
              <a:defRPr/>
            </a:pPr>
            <a:endParaRPr lang="en-GB" sz="1200" b="1" dirty="0">
              <a:solidFill>
                <a:prstClr val="black"/>
              </a:solidFill>
              <a:latin typeface="DINPro-Medium" panose="020B0604020101020102" pitchFamily="34" charset="0"/>
              <a:cs typeface="Arial" pitchFamily="34" charset="0"/>
            </a:endParaRPr>
          </a:p>
        </p:txBody>
      </p:sp>
      <p:sp>
        <p:nvSpPr>
          <p:cNvPr id="5192" name="Rectangle 61"/>
          <p:cNvSpPr>
            <a:spLocks noChangeArrowheads="1"/>
          </p:cNvSpPr>
          <p:nvPr/>
        </p:nvSpPr>
        <p:spPr bwMode="auto">
          <a:xfrm rot="-5400000">
            <a:off x="-587870" y="2380992"/>
            <a:ext cx="2331441" cy="381000"/>
          </a:xfrm>
          <a:prstGeom prst="rect">
            <a:avLst/>
          </a:prstGeom>
          <a:solidFill>
            <a:schemeClr val="tx1">
              <a:lumMod val="65000"/>
              <a:lumOff val="35000"/>
            </a:schemeClr>
          </a:solidFill>
          <a:ln>
            <a:noFill/>
          </a:ln>
          <a:extLst/>
        </p:spPr>
        <p:txBody>
          <a:bodyPr wrap="none" lIns="108856" tIns="54428" rIns="108856" bIns="54428" anchor="ct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defRPr/>
            </a:pPr>
            <a:r>
              <a:rPr lang="en-GB" altLang="en-US" sz="933" dirty="0">
                <a:solidFill>
                  <a:prstClr val="white"/>
                </a:solidFill>
                <a:latin typeface="DINPro-Medium" panose="020B0604020101020102" pitchFamily="34" charset="0"/>
              </a:rPr>
              <a:t>Core Automation</a:t>
            </a:r>
          </a:p>
        </p:txBody>
      </p:sp>
      <p:sp>
        <p:nvSpPr>
          <p:cNvPr id="5193" name="Rectangle 80"/>
          <p:cNvSpPr>
            <a:spLocks noChangeArrowheads="1"/>
          </p:cNvSpPr>
          <p:nvPr/>
        </p:nvSpPr>
        <p:spPr bwMode="auto">
          <a:xfrm rot="-5400000">
            <a:off x="182863" y="3978564"/>
            <a:ext cx="800100" cy="381001"/>
          </a:xfrm>
          <a:prstGeom prst="rect">
            <a:avLst/>
          </a:prstGeom>
          <a:solidFill>
            <a:schemeClr val="tx1">
              <a:lumMod val="65000"/>
              <a:lumOff val="35000"/>
            </a:schemeClr>
          </a:solidFill>
          <a:ln>
            <a:noFill/>
          </a:ln>
          <a:extLst/>
        </p:spPr>
        <p:txBody>
          <a:bodyPr wrap="none" lIns="108856" tIns="54428" rIns="108856" bIns="54428" anchor="ctr"/>
          <a:lstStyle/>
          <a:p>
            <a:pPr algn="ctr" defTabSz="914446">
              <a:spcBef>
                <a:spcPct val="0"/>
              </a:spcBef>
              <a:defRPr/>
            </a:pPr>
            <a:r>
              <a:rPr lang="en-GB" altLang="en-US" sz="933" dirty="0">
                <a:solidFill>
                  <a:prstClr val="white"/>
                </a:solidFill>
                <a:latin typeface="DINPro-Medium" panose="020B0604020101020102" pitchFamily="34" charset="0"/>
                <a:cs typeface="Arial" charset="0"/>
              </a:rPr>
              <a:t>Access</a:t>
            </a:r>
          </a:p>
        </p:txBody>
      </p:sp>
      <p:sp>
        <p:nvSpPr>
          <p:cNvPr id="5195" name="Rectangle 82"/>
          <p:cNvSpPr>
            <a:spLocks noChangeArrowheads="1"/>
          </p:cNvSpPr>
          <p:nvPr/>
        </p:nvSpPr>
        <p:spPr bwMode="auto">
          <a:xfrm rot="-5400000">
            <a:off x="-3969" y="6009480"/>
            <a:ext cx="1163640" cy="381000"/>
          </a:xfrm>
          <a:prstGeom prst="rect">
            <a:avLst/>
          </a:prstGeom>
          <a:solidFill>
            <a:schemeClr val="tx1">
              <a:lumMod val="65000"/>
              <a:lumOff val="35000"/>
            </a:schemeClr>
          </a:solidFill>
          <a:ln>
            <a:noFill/>
          </a:ln>
          <a:extLst/>
        </p:spPr>
        <p:txBody>
          <a:bodyPr wrap="none" lIns="108856" tIns="54428" rIns="108856" bIns="54428" anchor="ctr"/>
          <a:lstStyle/>
          <a:p>
            <a:pPr algn="ctr" defTabSz="914446">
              <a:spcBef>
                <a:spcPct val="0"/>
              </a:spcBef>
              <a:defRPr/>
            </a:pPr>
            <a:r>
              <a:rPr lang="en-GB" altLang="en-US" sz="933" dirty="0">
                <a:solidFill>
                  <a:prstClr val="white"/>
                </a:solidFill>
                <a:latin typeface="DINPro-Medium" panose="020B0604020101020102" pitchFamily="34" charset="0"/>
                <a:cs typeface="Arial" charset="0"/>
              </a:rPr>
              <a:t>DASHBOARD</a:t>
            </a:r>
          </a:p>
        </p:txBody>
      </p:sp>
      <p:grpSp>
        <p:nvGrpSpPr>
          <p:cNvPr id="6" name="Group 5"/>
          <p:cNvGrpSpPr/>
          <p:nvPr/>
        </p:nvGrpSpPr>
        <p:grpSpPr>
          <a:xfrm>
            <a:off x="8869696" y="5682787"/>
            <a:ext cx="1238251" cy="1071564"/>
            <a:chOff x="1314450" y="8511777"/>
            <a:chExt cx="1857376" cy="1607346"/>
          </a:xfrm>
        </p:grpSpPr>
        <p:sp>
          <p:nvSpPr>
            <p:cNvPr id="34" name="Rectangle 33"/>
            <p:cNvSpPr/>
            <p:nvPr/>
          </p:nvSpPr>
          <p:spPr>
            <a:xfrm>
              <a:off x="1314450" y="8511777"/>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O3 Hub 3.0</a:t>
              </a:r>
            </a:p>
          </p:txBody>
        </p:sp>
        <p:sp>
          <p:nvSpPr>
            <p:cNvPr id="60" name="Rectangle 59"/>
            <p:cNvSpPr/>
            <p:nvPr/>
          </p:nvSpPr>
          <p:spPr>
            <a:xfrm>
              <a:off x="1600200" y="9154714"/>
              <a:ext cx="1285876"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People Counting</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Audio Signatures</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Asset Tracking</a:t>
              </a:r>
            </a:p>
          </p:txBody>
        </p:sp>
        <p:sp>
          <p:nvSpPr>
            <p:cNvPr id="88" name="Rounded Rectangle 87"/>
            <p:cNvSpPr/>
            <p:nvPr/>
          </p:nvSpPr>
          <p:spPr>
            <a:xfrm>
              <a:off x="1600200" y="8833247"/>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2021 Q2</a:t>
              </a:r>
            </a:p>
          </p:txBody>
        </p:sp>
      </p:grpSp>
      <p:grpSp>
        <p:nvGrpSpPr>
          <p:cNvPr id="7" name="Group 6"/>
          <p:cNvGrpSpPr/>
          <p:nvPr/>
        </p:nvGrpSpPr>
        <p:grpSpPr>
          <a:xfrm>
            <a:off x="823060" y="5682788"/>
            <a:ext cx="1238251" cy="1071564"/>
            <a:chOff x="3314700" y="8511777"/>
            <a:chExt cx="1857376" cy="1607346"/>
          </a:xfrm>
        </p:grpSpPr>
        <p:sp>
          <p:nvSpPr>
            <p:cNvPr id="105" name="Rectangle 104"/>
            <p:cNvSpPr/>
            <p:nvPr/>
          </p:nvSpPr>
          <p:spPr>
            <a:xfrm>
              <a:off x="3314700" y="8511777"/>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Access Control P2</a:t>
              </a:r>
            </a:p>
          </p:txBody>
        </p:sp>
        <p:sp>
          <p:nvSpPr>
            <p:cNvPr id="109" name="Rectangle 108"/>
            <p:cNvSpPr/>
            <p:nvPr/>
          </p:nvSpPr>
          <p:spPr>
            <a:xfrm>
              <a:off x="3600450" y="9154714"/>
              <a:ext cx="1285876"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OSDP</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Multi-Fact </a:t>
              </a:r>
              <a:r>
                <a:rPr lang="en-GB" sz="800" dirty="0" err="1">
                  <a:solidFill>
                    <a:prstClr val="black"/>
                  </a:solidFill>
                  <a:latin typeface="DINPro-Medium" panose="020B0604020101020102" pitchFamily="34" charset="0"/>
                  <a:ea typeface="Verdana" pitchFamily="34" charset="0"/>
                  <a:cs typeface="Arial" pitchFamily="34" charset="0"/>
                </a:rPr>
                <a:t>Auth</a:t>
              </a:r>
              <a:endParaRPr lang="en-GB" sz="800" dirty="0">
                <a:solidFill>
                  <a:prstClr val="black"/>
                </a:solidFill>
                <a:latin typeface="DINPro-Medium" panose="020B0604020101020102" pitchFamily="34" charset="0"/>
                <a:ea typeface="Verdana" pitchFamily="34" charset="0"/>
                <a:cs typeface="Arial" pitchFamily="34" charset="0"/>
              </a:endParaRP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UL294</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People counting</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License Plate</a:t>
              </a:r>
            </a:p>
            <a:p>
              <a:pPr defTabSz="914446">
                <a:defRPr/>
              </a:pPr>
              <a:endParaRPr lang="en-GB" sz="800" dirty="0">
                <a:solidFill>
                  <a:prstClr val="black"/>
                </a:solidFill>
                <a:latin typeface="DINPro-Medium" panose="020B0604020101020102" pitchFamily="34" charset="0"/>
                <a:ea typeface="Verdana" pitchFamily="34" charset="0"/>
                <a:cs typeface="Arial" pitchFamily="34" charset="0"/>
              </a:endParaRPr>
            </a:p>
          </p:txBody>
        </p:sp>
        <p:sp>
          <p:nvSpPr>
            <p:cNvPr id="110" name="Rounded Rectangle 109"/>
            <p:cNvSpPr/>
            <p:nvPr/>
          </p:nvSpPr>
          <p:spPr>
            <a:xfrm>
              <a:off x="3600450" y="8833247"/>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2019 Q4</a:t>
              </a:r>
            </a:p>
          </p:txBody>
        </p:sp>
      </p:grpSp>
      <p:grpSp>
        <p:nvGrpSpPr>
          <p:cNvPr id="8" name="Group 7"/>
          <p:cNvGrpSpPr/>
          <p:nvPr/>
        </p:nvGrpSpPr>
        <p:grpSpPr>
          <a:xfrm>
            <a:off x="2164166" y="5682788"/>
            <a:ext cx="1238251" cy="1071564"/>
            <a:chOff x="5314950" y="8511777"/>
            <a:chExt cx="1857376" cy="1607346"/>
          </a:xfrm>
        </p:grpSpPr>
        <p:sp>
          <p:nvSpPr>
            <p:cNvPr id="106" name="Rectangle 105"/>
            <p:cNvSpPr/>
            <p:nvPr/>
          </p:nvSpPr>
          <p:spPr>
            <a:xfrm>
              <a:off x="5314950" y="8511777"/>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Connected Equip</a:t>
              </a:r>
            </a:p>
          </p:txBody>
        </p:sp>
        <p:sp>
          <p:nvSpPr>
            <p:cNvPr id="111" name="Rectangle 110"/>
            <p:cNvSpPr/>
            <p:nvPr/>
          </p:nvSpPr>
          <p:spPr>
            <a:xfrm>
              <a:off x="5562600" y="9154714"/>
              <a:ext cx="1494331"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O3/</a:t>
              </a:r>
              <a:r>
                <a:rPr lang="en-GB" sz="800" dirty="0" err="1">
                  <a:solidFill>
                    <a:prstClr val="black"/>
                  </a:solidFill>
                  <a:latin typeface="DINPro-Medium" panose="020B0604020101020102" pitchFamily="34" charset="0"/>
                  <a:ea typeface="Verdana" pitchFamily="34" charset="0"/>
                  <a:cs typeface="Arial" pitchFamily="34" charset="0"/>
                </a:rPr>
                <a:t>eBUS</a:t>
              </a:r>
              <a:r>
                <a:rPr lang="en-GB" sz="800" dirty="0">
                  <a:solidFill>
                    <a:prstClr val="black"/>
                  </a:solidFill>
                  <a:latin typeface="DINPro-Medium" panose="020B0604020101020102" pitchFamily="34" charset="0"/>
                  <a:ea typeface="Verdana" pitchFamily="34" charset="0"/>
                  <a:cs typeface="Arial" pitchFamily="34" charset="0"/>
                </a:rPr>
                <a:t>/</a:t>
              </a:r>
              <a:r>
                <a:rPr lang="en-GB" sz="800" dirty="0" err="1">
                  <a:solidFill>
                    <a:prstClr val="black"/>
                  </a:solidFill>
                  <a:latin typeface="DINPro-Medium" panose="020B0604020101020102" pitchFamily="34" charset="0"/>
                  <a:ea typeface="Verdana" pitchFamily="34" charset="0"/>
                  <a:cs typeface="Arial" pitchFamily="34" charset="0"/>
                </a:rPr>
                <a:t>eWEB</a:t>
              </a:r>
              <a:endParaRPr lang="en-GB" sz="800" dirty="0">
                <a:solidFill>
                  <a:prstClr val="black"/>
                </a:solidFill>
                <a:latin typeface="DINPro-Medium" panose="020B0604020101020102" pitchFamily="34" charset="0"/>
                <a:ea typeface="Verdana" pitchFamily="34" charset="0"/>
                <a:cs typeface="Arial" pitchFamily="34" charset="0"/>
              </a:endParaRP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Net Secure 802.1x</a:t>
              </a:r>
            </a:p>
            <a:p>
              <a:pPr defTabSz="914446">
                <a:defRPr/>
              </a:pPr>
              <a:r>
                <a:rPr lang="en-GB" sz="800" dirty="0" err="1">
                  <a:solidFill>
                    <a:prstClr val="black"/>
                  </a:solidFill>
                  <a:latin typeface="DINPro-Medium" panose="020B0604020101020102" pitchFamily="34" charset="0"/>
                  <a:ea typeface="Verdana" pitchFamily="34" charset="0"/>
                  <a:cs typeface="Arial" pitchFamily="34" charset="0"/>
                </a:rPr>
                <a:t>BACnet</a:t>
              </a:r>
              <a:r>
                <a:rPr lang="en-GB" sz="800" dirty="0">
                  <a:solidFill>
                    <a:prstClr val="black"/>
                  </a:solidFill>
                  <a:latin typeface="DINPro-Medium" panose="020B0604020101020102" pitchFamily="34" charset="0"/>
                  <a:ea typeface="Verdana" pitchFamily="34" charset="0"/>
                  <a:cs typeface="Arial" pitchFamily="34" charset="0"/>
                </a:rPr>
                <a:t> SC</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Web Server P1</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MQTT</a:t>
              </a:r>
            </a:p>
          </p:txBody>
        </p:sp>
        <p:sp>
          <p:nvSpPr>
            <p:cNvPr id="112" name="Rounded Rectangle 111"/>
            <p:cNvSpPr/>
            <p:nvPr/>
          </p:nvSpPr>
          <p:spPr>
            <a:xfrm>
              <a:off x="5562600" y="8833247"/>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2020 Q1</a:t>
              </a:r>
            </a:p>
          </p:txBody>
        </p:sp>
      </p:grpSp>
      <p:grpSp>
        <p:nvGrpSpPr>
          <p:cNvPr id="15" name="Group 14"/>
          <p:cNvGrpSpPr/>
          <p:nvPr/>
        </p:nvGrpSpPr>
        <p:grpSpPr>
          <a:xfrm>
            <a:off x="10210802" y="5682788"/>
            <a:ext cx="1428751" cy="1071564"/>
            <a:chOff x="15316203" y="8511777"/>
            <a:chExt cx="2143126" cy="1607346"/>
          </a:xfrm>
        </p:grpSpPr>
        <p:sp>
          <p:nvSpPr>
            <p:cNvPr id="119" name="Rectangle 118"/>
            <p:cNvSpPr/>
            <p:nvPr/>
          </p:nvSpPr>
          <p:spPr>
            <a:xfrm>
              <a:off x="15316203" y="8511777"/>
              <a:ext cx="214312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ON RADAR</a:t>
              </a:r>
            </a:p>
          </p:txBody>
        </p:sp>
        <p:sp>
          <p:nvSpPr>
            <p:cNvPr id="124" name="Rectangle 123"/>
            <p:cNvSpPr/>
            <p:nvPr/>
          </p:nvSpPr>
          <p:spPr>
            <a:xfrm>
              <a:off x="15459079" y="8833246"/>
              <a:ext cx="1857374" cy="1285876"/>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Command </a:t>
              </a:r>
              <a:r>
                <a:rPr lang="en-GB" sz="800" dirty="0" err="1">
                  <a:solidFill>
                    <a:prstClr val="black"/>
                  </a:solidFill>
                  <a:latin typeface="DINPro-Medium" panose="020B0604020101020102" pitchFamily="34" charset="0"/>
                  <a:ea typeface="Verdana" pitchFamily="34" charset="0"/>
                  <a:cs typeface="Arial" pitchFamily="34" charset="0"/>
                </a:rPr>
                <a:t>Center</a:t>
              </a:r>
              <a:endParaRPr lang="en-GB" sz="800" dirty="0">
                <a:solidFill>
                  <a:prstClr val="black"/>
                </a:solidFill>
                <a:latin typeface="DINPro-Medium" panose="020B0604020101020102" pitchFamily="34" charset="0"/>
                <a:ea typeface="Verdana" pitchFamily="34" charset="0"/>
                <a:cs typeface="Arial" pitchFamily="34" charset="0"/>
              </a:endParaRP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Next Gen Controller (ML)</a:t>
              </a:r>
            </a:p>
            <a:p>
              <a:pPr defTabSz="914446">
                <a:defRPr/>
              </a:pPr>
              <a:r>
                <a:rPr lang="en-GB" sz="800" dirty="0" err="1">
                  <a:solidFill>
                    <a:prstClr val="black"/>
                  </a:solidFill>
                  <a:latin typeface="DINPro-Medium" panose="020B0604020101020102" pitchFamily="34" charset="0"/>
                  <a:ea typeface="Verdana" pitchFamily="34" charset="0"/>
                  <a:cs typeface="Arial" pitchFamily="34" charset="0"/>
                </a:rPr>
                <a:t>eSTAT</a:t>
              </a:r>
              <a:endParaRPr lang="en-GB" sz="800" dirty="0">
                <a:solidFill>
                  <a:prstClr val="black"/>
                </a:solidFill>
                <a:latin typeface="DINPro-Medium" panose="020B0604020101020102" pitchFamily="34" charset="0"/>
                <a:ea typeface="Verdana" pitchFamily="34" charset="0"/>
                <a:cs typeface="Arial" pitchFamily="34" charset="0"/>
              </a:endParaRPr>
            </a:p>
          </p:txBody>
        </p:sp>
      </p:grpSp>
      <p:cxnSp>
        <p:nvCxnSpPr>
          <p:cNvPr id="159" name="Straight Connector 158"/>
          <p:cNvCxnSpPr/>
          <p:nvPr/>
        </p:nvCxnSpPr>
        <p:spPr>
          <a:xfrm>
            <a:off x="8246536" y="328614"/>
            <a:ext cx="649817"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205384" y="331790"/>
            <a:ext cx="524933" cy="1588"/>
          </a:xfrm>
          <a:prstGeom prst="line">
            <a:avLst/>
          </a:prstGeom>
          <a:ln w="57150">
            <a:solidFill>
              <a:srgbClr val="0185D9"/>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0919884" y="328614"/>
            <a:ext cx="649816" cy="158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266520" y="330201"/>
            <a:ext cx="613833" cy="1588"/>
          </a:xfrm>
          <a:prstGeom prst="line">
            <a:avLst/>
          </a:prstGeom>
          <a:ln w="57150">
            <a:solidFill>
              <a:srgbClr val="7DDDFF"/>
            </a:solidFill>
          </a:ln>
        </p:spPr>
        <p:style>
          <a:lnRef idx="1">
            <a:schemeClr val="accent1"/>
          </a:lnRef>
          <a:fillRef idx="0">
            <a:schemeClr val="accent1"/>
          </a:fillRef>
          <a:effectRef idx="0">
            <a:schemeClr val="accent1"/>
          </a:effectRef>
          <a:fontRef idx="minor">
            <a:schemeClr val="tx1"/>
          </a:fontRef>
        </p:style>
      </p:cxnSp>
      <p:sp>
        <p:nvSpPr>
          <p:cNvPr id="5245" name="TextBox 166"/>
          <p:cNvSpPr txBox="1">
            <a:spLocks noChangeArrowheads="1"/>
          </p:cNvSpPr>
          <p:nvPr/>
        </p:nvSpPr>
        <p:spPr bwMode="auto">
          <a:xfrm>
            <a:off x="7296153" y="164228"/>
            <a:ext cx="3430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defRPr/>
            </a:pPr>
            <a:r>
              <a:rPr lang="en-GB" altLang="en-US" sz="800" dirty="0">
                <a:solidFill>
                  <a:prstClr val="black"/>
                </a:solidFill>
                <a:latin typeface="DINPro-Medium" panose="020B0604020101020102" pitchFamily="34" charset="0"/>
              </a:rPr>
              <a:t>System</a:t>
            </a:r>
          </a:p>
        </p:txBody>
      </p:sp>
      <p:sp>
        <p:nvSpPr>
          <p:cNvPr id="5246" name="TextBox 167"/>
          <p:cNvSpPr txBox="1">
            <a:spLocks noChangeArrowheads="1"/>
          </p:cNvSpPr>
          <p:nvPr/>
        </p:nvSpPr>
        <p:spPr bwMode="auto">
          <a:xfrm>
            <a:off x="8246536" y="164228"/>
            <a:ext cx="7916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defRPr/>
            </a:pPr>
            <a:r>
              <a:rPr lang="en-GB" altLang="en-US" sz="800" dirty="0">
                <a:solidFill>
                  <a:prstClr val="black"/>
                </a:solidFill>
                <a:latin typeface="DINPro-Medium" panose="020B0604020101020102" pitchFamily="34" charset="0"/>
              </a:rPr>
              <a:t>Unitary</a:t>
            </a:r>
          </a:p>
        </p:txBody>
      </p:sp>
      <p:sp>
        <p:nvSpPr>
          <p:cNvPr id="5247" name="TextBox 168"/>
          <p:cNvSpPr txBox="1">
            <a:spLocks noChangeArrowheads="1"/>
          </p:cNvSpPr>
          <p:nvPr/>
        </p:nvSpPr>
        <p:spPr bwMode="auto">
          <a:xfrm>
            <a:off x="9205384" y="164228"/>
            <a:ext cx="7196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defRPr/>
            </a:pPr>
            <a:r>
              <a:rPr lang="en-GB" altLang="en-US" sz="800" dirty="0">
                <a:solidFill>
                  <a:prstClr val="black"/>
                </a:solidFill>
                <a:latin typeface="DINPro-Medium" panose="020B0604020101020102" pitchFamily="34" charset="0"/>
              </a:rPr>
              <a:t>Access</a:t>
            </a:r>
          </a:p>
        </p:txBody>
      </p:sp>
      <p:sp>
        <p:nvSpPr>
          <p:cNvPr id="5248" name="TextBox 169"/>
          <p:cNvSpPr txBox="1">
            <a:spLocks noChangeArrowheads="1"/>
          </p:cNvSpPr>
          <p:nvPr/>
        </p:nvSpPr>
        <p:spPr bwMode="auto">
          <a:xfrm>
            <a:off x="10908968" y="164228"/>
            <a:ext cx="7197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defRPr/>
            </a:pPr>
            <a:r>
              <a:rPr lang="en-GB" altLang="en-US" sz="800" dirty="0">
                <a:solidFill>
                  <a:prstClr val="black"/>
                </a:solidFill>
                <a:latin typeface="DINPro-Medium" panose="020B0604020101020102" pitchFamily="34" charset="0"/>
              </a:rPr>
              <a:t>Mgmt. Software</a:t>
            </a:r>
          </a:p>
        </p:txBody>
      </p:sp>
      <p:cxnSp>
        <p:nvCxnSpPr>
          <p:cNvPr id="140" name="Straight Connector 139"/>
          <p:cNvCxnSpPr/>
          <p:nvPr/>
        </p:nvCxnSpPr>
        <p:spPr>
          <a:xfrm>
            <a:off x="10062634" y="331790"/>
            <a:ext cx="524933" cy="1588"/>
          </a:xfrm>
          <a:prstGeom prst="line">
            <a:avLst/>
          </a:prstGeom>
          <a:ln w="57150">
            <a:solidFill>
              <a:srgbClr val="CC99FF"/>
            </a:solidFill>
          </a:ln>
        </p:spPr>
        <p:style>
          <a:lnRef idx="1">
            <a:schemeClr val="accent1"/>
          </a:lnRef>
          <a:fillRef idx="0">
            <a:schemeClr val="accent1"/>
          </a:fillRef>
          <a:effectRef idx="0">
            <a:schemeClr val="accent1"/>
          </a:effectRef>
          <a:fontRef idx="minor">
            <a:schemeClr val="tx1"/>
          </a:fontRef>
        </p:style>
      </p:cxnSp>
      <p:sp>
        <p:nvSpPr>
          <p:cNvPr id="5306" name="TextBox 168"/>
          <p:cNvSpPr txBox="1">
            <a:spLocks noChangeArrowheads="1"/>
          </p:cNvSpPr>
          <p:nvPr/>
        </p:nvSpPr>
        <p:spPr bwMode="auto">
          <a:xfrm>
            <a:off x="10062633" y="39530"/>
            <a:ext cx="7196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defRPr/>
            </a:pPr>
            <a:r>
              <a:rPr lang="en-GB" altLang="en-US" sz="800" dirty="0">
                <a:solidFill>
                  <a:prstClr val="black"/>
                </a:solidFill>
                <a:latin typeface="DINPro-Medium" panose="020B0604020101020102" pitchFamily="34" charset="0"/>
              </a:rPr>
              <a:t>Software Services</a:t>
            </a:r>
          </a:p>
        </p:txBody>
      </p:sp>
      <p:sp>
        <p:nvSpPr>
          <p:cNvPr id="146" name="Oval 145"/>
          <p:cNvSpPr/>
          <p:nvPr/>
        </p:nvSpPr>
        <p:spPr>
          <a:xfrm>
            <a:off x="8824384" y="246065"/>
            <a:ext cx="167216" cy="165100"/>
          </a:xfrm>
          <a:prstGeom prst="ellipse">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3600" dirty="0">
              <a:solidFill>
                <a:prstClr val="black"/>
              </a:solidFill>
              <a:latin typeface="DINPro-Medium" panose="020B0604020101020102" pitchFamily="34" charset="0"/>
            </a:endParaRPr>
          </a:p>
        </p:txBody>
      </p:sp>
      <p:sp>
        <p:nvSpPr>
          <p:cNvPr id="147" name="Oval 146"/>
          <p:cNvSpPr/>
          <p:nvPr/>
        </p:nvSpPr>
        <p:spPr>
          <a:xfrm>
            <a:off x="9707035" y="249239"/>
            <a:ext cx="165100" cy="165100"/>
          </a:xfrm>
          <a:prstGeom prst="ellipse">
            <a:avLst/>
          </a:prstGeom>
          <a:solidFill>
            <a:schemeClr val="bg1"/>
          </a:solidFill>
          <a:ln w="57150">
            <a:solidFill>
              <a:srgbClr val="0185D9"/>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3600" dirty="0">
              <a:solidFill>
                <a:prstClr val="black"/>
              </a:solidFill>
              <a:latin typeface="DINPro-Medium" panose="020B0604020101020102" pitchFamily="34" charset="0"/>
            </a:endParaRPr>
          </a:p>
        </p:txBody>
      </p:sp>
      <p:sp>
        <p:nvSpPr>
          <p:cNvPr id="158" name="Oval 157"/>
          <p:cNvSpPr/>
          <p:nvPr/>
        </p:nvSpPr>
        <p:spPr>
          <a:xfrm>
            <a:off x="7880352" y="247651"/>
            <a:ext cx="162985" cy="165100"/>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3600" dirty="0">
              <a:solidFill>
                <a:prstClr val="black"/>
              </a:solidFill>
              <a:latin typeface="DINPro-Medium" panose="020B0604020101020102" pitchFamily="34" charset="0"/>
            </a:endParaRPr>
          </a:p>
        </p:txBody>
      </p:sp>
      <p:sp>
        <p:nvSpPr>
          <p:cNvPr id="167" name="Oval 166"/>
          <p:cNvSpPr/>
          <p:nvPr/>
        </p:nvSpPr>
        <p:spPr>
          <a:xfrm>
            <a:off x="10564285" y="249239"/>
            <a:ext cx="165247" cy="165100"/>
          </a:xfrm>
          <a:prstGeom prst="ellipse">
            <a:avLst/>
          </a:prstGeom>
          <a:solidFill>
            <a:schemeClr val="bg1"/>
          </a:solidFill>
          <a:ln w="57150">
            <a:solidFill>
              <a:srgbClr val="CC99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3600" dirty="0">
              <a:solidFill>
                <a:prstClr val="black"/>
              </a:solidFill>
              <a:latin typeface="DINPro-Medium" panose="020B0604020101020102" pitchFamily="34" charset="0"/>
            </a:endParaRPr>
          </a:p>
        </p:txBody>
      </p:sp>
      <p:sp>
        <p:nvSpPr>
          <p:cNvPr id="208" name="Rectangle 61"/>
          <p:cNvSpPr>
            <a:spLocks noChangeArrowheads="1"/>
          </p:cNvSpPr>
          <p:nvPr/>
        </p:nvSpPr>
        <p:spPr bwMode="auto">
          <a:xfrm rot="-5400000">
            <a:off x="-1844519" y="3311681"/>
            <a:ext cx="4111313" cy="288927"/>
          </a:xfrm>
          <a:prstGeom prst="rect">
            <a:avLst/>
          </a:prstGeom>
          <a:solidFill>
            <a:schemeClr val="tx1">
              <a:lumMod val="65000"/>
              <a:lumOff val="35000"/>
            </a:schemeClr>
          </a:solidFill>
          <a:ln>
            <a:noFill/>
          </a:ln>
          <a:extLst/>
        </p:spPr>
        <p:txBody>
          <a:bodyPr wrap="none" lIns="108856" tIns="54428" rIns="108856" bIns="54428" anchor="ctr"/>
          <a:lstStyle/>
          <a:p>
            <a:pPr algn="ctr" defTabSz="914446">
              <a:spcBef>
                <a:spcPct val="0"/>
              </a:spcBef>
              <a:defRPr/>
            </a:pPr>
            <a:r>
              <a:rPr lang="en-GB" altLang="en-US" sz="933" dirty="0">
                <a:solidFill>
                  <a:prstClr val="white"/>
                </a:solidFill>
                <a:latin typeface="DINPro-Medium" panose="020B0604020101020102" pitchFamily="34" charset="0"/>
                <a:cs typeface="Arial" charset="0"/>
              </a:rPr>
              <a:t>The Delta Building</a:t>
            </a:r>
          </a:p>
        </p:txBody>
      </p:sp>
      <p:sp>
        <p:nvSpPr>
          <p:cNvPr id="225" name="Rectangle 80"/>
          <p:cNvSpPr>
            <a:spLocks noChangeArrowheads="1"/>
          </p:cNvSpPr>
          <p:nvPr/>
        </p:nvSpPr>
        <p:spPr bwMode="auto">
          <a:xfrm rot="-5400000">
            <a:off x="119813" y="4858965"/>
            <a:ext cx="924671" cy="381001"/>
          </a:xfrm>
          <a:prstGeom prst="rect">
            <a:avLst/>
          </a:prstGeom>
          <a:solidFill>
            <a:schemeClr val="tx1">
              <a:lumMod val="65000"/>
              <a:lumOff val="35000"/>
            </a:schemeClr>
          </a:solidFill>
          <a:ln>
            <a:noFill/>
          </a:ln>
          <a:extLst/>
        </p:spPr>
        <p:txBody>
          <a:bodyPr wrap="none" lIns="108856" tIns="54428" rIns="108856" bIns="54428" anchor="ctr"/>
          <a:lstStyle/>
          <a:p>
            <a:pPr algn="ctr" defTabSz="914446">
              <a:spcBef>
                <a:spcPct val="0"/>
              </a:spcBef>
              <a:defRPr/>
            </a:pPr>
            <a:r>
              <a:rPr lang="en-GB" altLang="en-US" sz="933" dirty="0">
                <a:solidFill>
                  <a:prstClr val="white"/>
                </a:solidFill>
                <a:latin typeface="DINPro-Medium" panose="020B0604020101020102" pitchFamily="34" charset="0"/>
                <a:cs typeface="Arial" charset="0"/>
              </a:rPr>
              <a:t>Connected</a:t>
            </a:r>
          </a:p>
          <a:p>
            <a:pPr algn="ctr" defTabSz="914446">
              <a:spcBef>
                <a:spcPct val="0"/>
              </a:spcBef>
              <a:defRPr/>
            </a:pPr>
            <a:r>
              <a:rPr lang="en-GB" altLang="en-US" sz="933" dirty="0">
                <a:solidFill>
                  <a:prstClr val="white"/>
                </a:solidFill>
                <a:latin typeface="DINPro-Medium" panose="020B0604020101020102" pitchFamily="34" charset="0"/>
                <a:cs typeface="Arial" charset="0"/>
              </a:rPr>
              <a:t>Devices</a:t>
            </a:r>
          </a:p>
        </p:txBody>
      </p:sp>
      <p:sp>
        <p:nvSpPr>
          <p:cNvPr id="236" name="Oval 235"/>
          <p:cNvSpPr/>
          <p:nvPr/>
        </p:nvSpPr>
        <p:spPr>
          <a:xfrm>
            <a:off x="11558060" y="246065"/>
            <a:ext cx="162985" cy="165100"/>
          </a:xfrm>
          <a:prstGeom prst="ellipse">
            <a:avLst/>
          </a:prstGeom>
          <a:solidFill>
            <a:schemeClr val="bg1"/>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3600" dirty="0">
              <a:solidFill>
                <a:prstClr val="black"/>
              </a:solidFill>
              <a:latin typeface="DINPro-Medium" panose="020B0604020101020102" pitchFamily="34" charset="0"/>
            </a:endParaRPr>
          </a:p>
        </p:txBody>
      </p:sp>
      <p:grpSp>
        <p:nvGrpSpPr>
          <p:cNvPr id="5" name="Group 4"/>
          <p:cNvGrpSpPr/>
          <p:nvPr/>
        </p:nvGrpSpPr>
        <p:grpSpPr>
          <a:xfrm>
            <a:off x="3505272" y="5682788"/>
            <a:ext cx="1238251" cy="1071564"/>
            <a:chOff x="11315700" y="8511777"/>
            <a:chExt cx="1857376" cy="1607346"/>
          </a:xfrm>
        </p:grpSpPr>
        <p:sp>
          <p:nvSpPr>
            <p:cNvPr id="117" name="Rectangle 116"/>
            <p:cNvSpPr/>
            <p:nvPr/>
          </p:nvSpPr>
          <p:spPr>
            <a:xfrm>
              <a:off x="11315700" y="8511777"/>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O3 Hub 2.0</a:t>
              </a:r>
            </a:p>
          </p:txBody>
        </p:sp>
        <p:sp>
          <p:nvSpPr>
            <p:cNvPr id="240" name="Rectangle 239"/>
            <p:cNvSpPr/>
            <p:nvPr/>
          </p:nvSpPr>
          <p:spPr>
            <a:xfrm>
              <a:off x="11619508" y="9154714"/>
              <a:ext cx="1285876"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Generic </a:t>
              </a:r>
              <a:r>
                <a:rPr lang="en-GB" sz="800" dirty="0" err="1">
                  <a:solidFill>
                    <a:prstClr val="black"/>
                  </a:solidFill>
                  <a:latin typeface="DINPro-Medium" panose="020B0604020101020102" pitchFamily="34" charset="0"/>
                  <a:ea typeface="Verdana" pitchFamily="34" charset="0"/>
                  <a:cs typeface="Arial" pitchFamily="34" charset="0"/>
                </a:rPr>
                <a:t>BACnet</a:t>
              </a:r>
              <a:endParaRPr lang="en-GB" sz="800" dirty="0">
                <a:solidFill>
                  <a:prstClr val="black"/>
                </a:solidFill>
                <a:latin typeface="DINPro-Medium" panose="020B0604020101020102" pitchFamily="34" charset="0"/>
                <a:ea typeface="Verdana" pitchFamily="34" charset="0"/>
                <a:cs typeface="Arial" pitchFamily="34" charset="0"/>
              </a:endParaRP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Thermal Load</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Improved Range</a:t>
              </a:r>
            </a:p>
            <a:p>
              <a:pPr defTabSz="914446">
                <a:defRPr/>
              </a:pPr>
              <a:r>
                <a:rPr lang="en-GB" sz="800" dirty="0" err="1">
                  <a:solidFill>
                    <a:prstClr val="black"/>
                  </a:solidFill>
                  <a:latin typeface="DINPro-Medium" panose="020B0604020101020102" pitchFamily="34" charset="0"/>
                  <a:ea typeface="Verdana" pitchFamily="34" charset="0"/>
                  <a:cs typeface="Arial" pitchFamily="34" charset="0"/>
                </a:rPr>
                <a:t>IoT</a:t>
              </a:r>
              <a:r>
                <a:rPr lang="en-GB" sz="800" dirty="0">
                  <a:solidFill>
                    <a:prstClr val="black"/>
                  </a:solidFill>
                  <a:latin typeface="DINPro-Medium" panose="020B0604020101020102" pitchFamily="34" charset="0"/>
                  <a:ea typeface="Verdana" pitchFamily="34" charset="0"/>
                  <a:cs typeface="Arial" pitchFamily="34" charset="0"/>
                </a:rPr>
                <a:t> Connectivity</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Bluetooth API</a:t>
              </a:r>
            </a:p>
            <a:p>
              <a:pPr defTabSz="914446">
                <a:defRPr/>
              </a:pPr>
              <a:endParaRPr lang="en-GB" sz="800" dirty="0">
                <a:solidFill>
                  <a:prstClr val="black"/>
                </a:solidFill>
                <a:latin typeface="DINPro-Medium" panose="020B0604020101020102" pitchFamily="34" charset="0"/>
                <a:ea typeface="Verdana" pitchFamily="34" charset="0"/>
                <a:cs typeface="Arial" pitchFamily="34" charset="0"/>
              </a:endParaRPr>
            </a:p>
          </p:txBody>
        </p:sp>
        <p:sp>
          <p:nvSpPr>
            <p:cNvPr id="251" name="Rounded Rectangle 250"/>
            <p:cNvSpPr/>
            <p:nvPr/>
          </p:nvSpPr>
          <p:spPr>
            <a:xfrm>
              <a:off x="11619508" y="8833247"/>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2020 Q1</a:t>
              </a:r>
            </a:p>
          </p:txBody>
        </p:sp>
      </p:grpSp>
      <p:grpSp>
        <p:nvGrpSpPr>
          <p:cNvPr id="11" name="Group 10"/>
          <p:cNvGrpSpPr/>
          <p:nvPr/>
        </p:nvGrpSpPr>
        <p:grpSpPr>
          <a:xfrm>
            <a:off x="4846379" y="5682788"/>
            <a:ext cx="1238251" cy="1071564"/>
            <a:chOff x="9323780" y="8524276"/>
            <a:chExt cx="1857377" cy="1607346"/>
          </a:xfrm>
        </p:grpSpPr>
        <p:sp>
          <p:nvSpPr>
            <p:cNvPr id="252" name="Rectangle 251"/>
            <p:cNvSpPr/>
            <p:nvPr/>
          </p:nvSpPr>
          <p:spPr>
            <a:xfrm>
              <a:off x="9323780" y="8524276"/>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Connected Equip P2</a:t>
              </a:r>
            </a:p>
          </p:txBody>
        </p:sp>
        <p:sp>
          <p:nvSpPr>
            <p:cNvPr id="254" name="Rectangle 253"/>
            <p:cNvSpPr/>
            <p:nvPr/>
          </p:nvSpPr>
          <p:spPr>
            <a:xfrm>
              <a:off x="9396963" y="9167213"/>
              <a:ext cx="1784194"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O3 VAV Module</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Node Red </a:t>
              </a:r>
              <a:r>
                <a:rPr lang="en-GB" sz="800" dirty="0" err="1">
                  <a:solidFill>
                    <a:prstClr val="black"/>
                  </a:solidFill>
                  <a:latin typeface="DINPro-Medium" panose="020B0604020101020102" pitchFamily="34" charset="0"/>
                  <a:ea typeface="Verdana" pitchFamily="34" charset="0"/>
                  <a:cs typeface="Arial" pitchFamily="34" charset="0"/>
                </a:rPr>
                <a:t>IoT</a:t>
              </a:r>
              <a:r>
                <a:rPr lang="en-GB" sz="800" dirty="0">
                  <a:solidFill>
                    <a:prstClr val="black"/>
                  </a:solidFill>
                  <a:latin typeface="DINPro-Medium" panose="020B0604020101020102" pitchFamily="34" charset="0"/>
                  <a:ea typeface="Verdana" pitchFamily="34" charset="0"/>
                  <a:cs typeface="Arial" pitchFamily="34" charset="0"/>
                </a:rPr>
                <a:t> Platform</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Device Analytics</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Device Autonomy</a:t>
              </a:r>
            </a:p>
          </p:txBody>
        </p:sp>
        <p:sp>
          <p:nvSpPr>
            <p:cNvPr id="255" name="Rounded Rectangle 254"/>
            <p:cNvSpPr/>
            <p:nvPr/>
          </p:nvSpPr>
          <p:spPr>
            <a:xfrm>
              <a:off x="9609530" y="8845746"/>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2020 Q3</a:t>
              </a:r>
            </a:p>
          </p:txBody>
        </p:sp>
      </p:grpSp>
      <p:grpSp>
        <p:nvGrpSpPr>
          <p:cNvPr id="13" name="Group 12"/>
          <p:cNvGrpSpPr/>
          <p:nvPr/>
        </p:nvGrpSpPr>
        <p:grpSpPr>
          <a:xfrm>
            <a:off x="6188377" y="5682788"/>
            <a:ext cx="1238251" cy="1071564"/>
            <a:chOff x="11324030" y="8524276"/>
            <a:chExt cx="1857376" cy="1607346"/>
          </a:xfrm>
        </p:grpSpPr>
        <p:sp>
          <p:nvSpPr>
            <p:cNvPr id="253" name="Rectangle 252"/>
            <p:cNvSpPr/>
            <p:nvPr/>
          </p:nvSpPr>
          <p:spPr>
            <a:xfrm>
              <a:off x="11324030" y="8524276"/>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err="1">
                  <a:solidFill>
                    <a:prstClr val="black"/>
                  </a:solidFill>
                  <a:latin typeface="DINPro-Medium" panose="020B0604020101020102" pitchFamily="34" charset="0"/>
                  <a:cs typeface="Arial" pitchFamily="34" charset="0"/>
                </a:rPr>
                <a:t>IoT</a:t>
              </a:r>
              <a:r>
                <a:rPr lang="en-GB" sz="933" b="1" dirty="0">
                  <a:solidFill>
                    <a:prstClr val="black"/>
                  </a:solidFill>
                  <a:latin typeface="DINPro-Medium" panose="020B0604020101020102" pitchFamily="34" charset="0"/>
                  <a:cs typeface="Arial" pitchFamily="34" charset="0"/>
                </a:rPr>
                <a:t> SaaS</a:t>
              </a:r>
            </a:p>
          </p:txBody>
        </p:sp>
        <p:sp>
          <p:nvSpPr>
            <p:cNvPr id="256" name="Rectangle 255"/>
            <p:cNvSpPr/>
            <p:nvPr/>
          </p:nvSpPr>
          <p:spPr>
            <a:xfrm>
              <a:off x="11609780" y="9167213"/>
              <a:ext cx="1285876"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Cloud Deploy</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Cloud Maintain</a:t>
              </a:r>
            </a:p>
            <a:p>
              <a:pPr defTabSz="914446">
                <a:defRPr/>
              </a:pPr>
              <a:endParaRPr lang="en-GB" sz="800" dirty="0">
                <a:solidFill>
                  <a:prstClr val="black"/>
                </a:solidFill>
                <a:latin typeface="DINPro-Medium" panose="020B0604020101020102" pitchFamily="34" charset="0"/>
                <a:ea typeface="Verdana" pitchFamily="34" charset="0"/>
                <a:cs typeface="Arial" pitchFamily="34" charset="0"/>
              </a:endParaRPr>
            </a:p>
          </p:txBody>
        </p:sp>
        <p:sp>
          <p:nvSpPr>
            <p:cNvPr id="257" name="Rounded Rectangle 256"/>
            <p:cNvSpPr/>
            <p:nvPr/>
          </p:nvSpPr>
          <p:spPr>
            <a:xfrm>
              <a:off x="11609780" y="8845746"/>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2020 Q4</a:t>
              </a:r>
            </a:p>
          </p:txBody>
        </p:sp>
      </p:grpSp>
      <p:grpSp>
        <p:nvGrpSpPr>
          <p:cNvPr id="14" name="Group 13"/>
          <p:cNvGrpSpPr/>
          <p:nvPr/>
        </p:nvGrpSpPr>
        <p:grpSpPr>
          <a:xfrm>
            <a:off x="7529483" y="5682788"/>
            <a:ext cx="1238251" cy="1071564"/>
            <a:chOff x="13315950" y="8511777"/>
            <a:chExt cx="1857376" cy="1607346"/>
          </a:xfrm>
        </p:grpSpPr>
        <p:sp>
          <p:nvSpPr>
            <p:cNvPr id="118" name="Rectangle 117"/>
            <p:cNvSpPr/>
            <p:nvPr/>
          </p:nvSpPr>
          <p:spPr>
            <a:xfrm>
              <a:off x="13315950" y="8511777"/>
              <a:ext cx="1857376" cy="16073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4287" tIns="4287" rIns="4287" bIns="4287"/>
            <a:lstStyle/>
            <a:p>
              <a:pPr defTabSz="914446">
                <a:defRPr/>
              </a:pPr>
              <a:r>
                <a:rPr lang="en-GB" sz="933" b="1" dirty="0">
                  <a:solidFill>
                    <a:prstClr val="black"/>
                  </a:solidFill>
                  <a:latin typeface="DINPro-Medium" panose="020B0604020101020102" pitchFamily="34" charset="0"/>
                  <a:cs typeface="Arial" pitchFamily="34" charset="0"/>
                </a:rPr>
                <a:t>Connected Lighting</a:t>
              </a:r>
            </a:p>
          </p:txBody>
        </p:sp>
        <p:sp>
          <p:nvSpPr>
            <p:cNvPr id="258" name="Rectangle 257"/>
            <p:cNvSpPr/>
            <p:nvPr/>
          </p:nvSpPr>
          <p:spPr>
            <a:xfrm>
              <a:off x="13617773" y="9154714"/>
              <a:ext cx="1285876" cy="964408"/>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857" tIns="42857" rIns="42857" bIns="42857"/>
            <a:lstStyle/>
            <a:p>
              <a:pPr defTabSz="914446">
                <a:defRPr/>
              </a:pPr>
              <a:r>
                <a:rPr lang="en-GB" sz="800" dirty="0">
                  <a:solidFill>
                    <a:prstClr val="black"/>
                  </a:solidFill>
                  <a:latin typeface="DINPro-Medium" panose="020B0604020101020102" pitchFamily="34" charset="0"/>
                  <a:ea typeface="Verdana" pitchFamily="34" charset="0"/>
                  <a:cs typeface="Arial" pitchFamily="34" charset="0"/>
                </a:rPr>
                <a:t>DALI 2.0</a:t>
              </a:r>
            </a:p>
            <a:p>
              <a:pPr defTabSz="914446">
                <a:defRPr/>
              </a:pPr>
              <a:r>
                <a:rPr lang="en-GB" sz="800" dirty="0">
                  <a:solidFill>
                    <a:prstClr val="black"/>
                  </a:solidFill>
                  <a:latin typeface="DINPro-Medium" panose="020B0604020101020102" pitchFamily="34" charset="0"/>
                  <a:ea typeface="Verdana" pitchFamily="34" charset="0"/>
                  <a:cs typeface="Arial" pitchFamily="34" charset="0"/>
                </a:rPr>
                <a:t>BTLE</a:t>
              </a:r>
            </a:p>
          </p:txBody>
        </p:sp>
        <p:sp>
          <p:nvSpPr>
            <p:cNvPr id="259" name="Rounded Rectangle 258"/>
            <p:cNvSpPr/>
            <p:nvPr/>
          </p:nvSpPr>
          <p:spPr>
            <a:xfrm>
              <a:off x="13617773" y="8833247"/>
              <a:ext cx="1285876" cy="214314"/>
            </a:xfrm>
            <a:prstGeom prst="round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r>
                <a:rPr lang="en-GB" sz="933" dirty="0">
                  <a:solidFill>
                    <a:prstClr val="black"/>
                  </a:solidFill>
                  <a:latin typeface="DINPro-Medium" panose="020B0604020101020102" pitchFamily="34" charset="0"/>
                  <a:cs typeface="Arial" pitchFamily="34" charset="0"/>
                </a:rPr>
                <a:t>2021 Q1</a:t>
              </a:r>
            </a:p>
          </p:txBody>
        </p:sp>
      </p:grpSp>
      <p:cxnSp>
        <p:nvCxnSpPr>
          <p:cNvPr id="18" name="Straight Connector 17"/>
          <p:cNvCxnSpPr/>
          <p:nvPr/>
        </p:nvCxnSpPr>
        <p:spPr>
          <a:xfrm>
            <a:off x="919864" y="872487"/>
            <a:ext cx="0" cy="478142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976567" y="925623"/>
            <a:ext cx="397042" cy="173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Calibri"/>
            </a:endParaRPr>
          </a:p>
        </p:txBody>
      </p:sp>
      <p:sp>
        <p:nvSpPr>
          <p:cNvPr id="263" name="Right Arrow 262"/>
          <p:cNvSpPr/>
          <p:nvPr/>
        </p:nvSpPr>
        <p:spPr>
          <a:xfrm>
            <a:off x="976567" y="5306420"/>
            <a:ext cx="397042" cy="173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Calibri"/>
            </a:endParaRPr>
          </a:p>
        </p:txBody>
      </p:sp>
      <p:grpSp>
        <p:nvGrpSpPr>
          <p:cNvPr id="128" name="Group 127"/>
          <p:cNvGrpSpPr/>
          <p:nvPr/>
        </p:nvGrpSpPr>
        <p:grpSpPr>
          <a:xfrm>
            <a:off x="7286168" y="3291280"/>
            <a:ext cx="495328" cy="448324"/>
            <a:chOff x="3833385" y="7039813"/>
            <a:chExt cx="742992" cy="672484"/>
          </a:xfrm>
        </p:grpSpPr>
        <p:sp>
          <p:nvSpPr>
            <p:cNvPr id="129" name="Oval 128"/>
            <p:cNvSpPr/>
            <p:nvPr/>
          </p:nvSpPr>
          <p:spPr>
            <a:xfrm>
              <a:off x="4098923" y="7039813"/>
              <a:ext cx="244477" cy="247650"/>
            </a:xfrm>
            <a:prstGeom prst="ellipse">
              <a:avLst/>
            </a:prstGeom>
            <a:solidFill>
              <a:schemeClr val="bg1"/>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sp>
          <p:nvSpPr>
            <p:cNvPr id="130" name="TextBox 166"/>
            <p:cNvSpPr txBox="1">
              <a:spLocks noChangeArrowheads="1"/>
            </p:cNvSpPr>
            <p:nvPr/>
          </p:nvSpPr>
          <p:spPr bwMode="auto">
            <a:xfrm>
              <a:off x="3833385" y="7281603"/>
              <a:ext cx="742992"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spcBef>
                  <a:spcPct val="0"/>
                </a:spcBef>
                <a:buFontTx/>
                <a:buNone/>
                <a:defRPr sz="1400">
                  <a:latin typeface="DINPro-Medium" panose="020B0604020101020102" pitchFamily="34" charset="0"/>
                  <a:cs typeface="Arial" charset="0"/>
                </a:defRPr>
              </a:lvl1pPr>
              <a:lvl2pPr marL="742950" indent="-285750" eaLnBrk="0" hangingPunct="0">
                <a:spcBef>
                  <a:spcPct val="20000"/>
                </a:spcBef>
                <a:buFont typeface="Arial" charset="0"/>
                <a:buChar char="–"/>
                <a:defRPr sz="2000">
                  <a:latin typeface="Arial" charset="0"/>
                  <a:cs typeface="Arial" charset="0"/>
                </a:defRPr>
              </a:lvl2pPr>
              <a:lvl3pPr marL="1143000" indent="-228600" eaLnBrk="0" hangingPunct="0">
                <a:spcBef>
                  <a:spcPct val="20000"/>
                </a:spcBef>
                <a:buFont typeface="Arial" charset="0"/>
                <a:buChar char="•"/>
                <a:defRPr sz="2400">
                  <a:latin typeface="Arial" charset="0"/>
                  <a:cs typeface="Arial" charset="0"/>
                </a:defRPr>
              </a:lvl3pPr>
              <a:lvl4pPr marL="1600200" indent="-228600" eaLnBrk="0" hangingPunct="0">
                <a:spcBef>
                  <a:spcPct val="20000"/>
                </a:spcBef>
                <a:buFont typeface="Arial" charset="0"/>
                <a:buChar char="–"/>
                <a:defRPr sz="1600">
                  <a:latin typeface="Arial" charset="0"/>
                  <a:cs typeface="Arial" charset="0"/>
                </a:defRPr>
              </a:lvl4pPr>
              <a:lvl5pPr marL="2057400" indent="-228600" eaLnBrk="0" hangingPunct="0">
                <a:spcBef>
                  <a:spcPct val="20000"/>
                </a:spcBef>
                <a:buFont typeface="Arial" charset="0"/>
                <a:buChar char="»"/>
                <a:defRPr sz="1600">
                  <a:latin typeface="Arial" charset="0"/>
                  <a:cs typeface="Arial" charset="0"/>
                </a:defRPr>
              </a:lvl5pPr>
              <a:lvl6pPr marL="2514600" indent="-228600" eaLnBrk="0" fontAlgn="base" hangingPunct="0">
                <a:spcBef>
                  <a:spcPct val="20000"/>
                </a:spcBef>
                <a:spcAft>
                  <a:spcPct val="0"/>
                </a:spcAft>
                <a:buFont typeface="Arial" charset="0"/>
                <a:buChar char="»"/>
                <a:defRPr sz="1600">
                  <a:latin typeface="Arial" charset="0"/>
                  <a:cs typeface="Arial" charset="0"/>
                </a:defRPr>
              </a:lvl6pPr>
              <a:lvl7pPr marL="2971800" indent="-228600" eaLnBrk="0" fontAlgn="base" hangingPunct="0">
                <a:spcBef>
                  <a:spcPct val="20000"/>
                </a:spcBef>
                <a:spcAft>
                  <a:spcPct val="0"/>
                </a:spcAft>
                <a:buFont typeface="Arial" charset="0"/>
                <a:buChar char="»"/>
                <a:defRPr sz="1600">
                  <a:latin typeface="Arial" charset="0"/>
                  <a:cs typeface="Arial" charset="0"/>
                </a:defRPr>
              </a:lvl7pPr>
              <a:lvl8pPr marL="3429000" indent="-228600" eaLnBrk="0" fontAlgn="base" hangingPunct="0">
                <a:spcBef>
                  <a:spcPct val="20000"/>
                </a:spcBef>
                <a:spcAft>
                  <a:spcPct val="0"/>
                </a:spcAft>
                <a:buFont typeface="Arial" charset="0"/>
                <a:buChar char="»"/>
                <a:defRPr sz="1600">
                  <a:latin typeface="Arial" charset="0"/>
                  <a:cs typeface="Arial" charset="0"/>
                </a:defRPr>
              </a:lvl8pPr>
              <a:lvl9pPr marL="3886200" indent="-228600" eaLnBrk="0" fontAlgn="base" hangingPunct="0">
                <a:spcBef>
                  <a:spcPct val="20000"/>
                </a:spcBef>
                <a:spcAft>
                  <a:spcPct val="0"/>
                </a:spcAft>
                <a:buFont typeface="Arial" charset="0"/>
                <a:buChar char="»"/>
                <a:defRPr sz="1600">
                  <a:latin typeface="Arial" charset="0"/>
                  <a:cs typeface="Arial" charset="0"/>
                </a:defRPr>
              </a:lvl9pPr>
            </a:lstStyle>
            <a:p>
              <a:pPr algn="r" defTabSz="914446"/>
              <a:r>
                <a:rPr lang="en-GB" altLang="en-US" sz="933" dirty="0">
                  <a:solidFill>
                    <a:prstClr val="black"/>
                  </a:solidFill>
                </a:rPr>
                <a:t>Archiving</a:t>
              </a:r>
            </a:p>
            <a:p>
              <a:pPr algn="r" defTabSz="914446"/>
              <a:r>
                <a:rPr lang="en-GB" altLang="en-US" sz="933" dirty="0">
                  <a:solidFill>
                    <a:prstClr val="black"/>
                  </a:solidFill>
                </a:rPr>
                <a:t> V2.0 P1</a:t>
              </a:r>
            </a:p>
          </p:txBody>
        </p:sp>
      </p:grpSp>
      <p:grpSp>
        <p:nvGrpSpPr>
          <p:cNvPr id="131" name="Group 130"/>
          <p:cNvGrpSpPr/>
          <p:nvPr/>
        </p:nvGrpSpPr>
        <p:grpSpPr>
          <a:xfrm>
            <a:off x="4062983" y="3303490"/>
            <a:ext cx="415178" cy="451124"/>
            <a:chOff x="3938203" y="7039813"/>
            <a:chExt cx="622766" cy="676684"/>
          </a:xfrm>
        </p:grpSpPr>
        <p:sp>
          <p:nvSpPr>
            <p:cNvPr id="132" name="Oval 131"/>
            <p:cNvSpPr/>
            <p:nvPr/>
          </p:nvSpPr>
          <p:spPr>
            <a:xfrm>
              <a:off x="4098923" y="7039813"/>
              <a:ext cx="244477" cy="247650"/>
            </a:xfrm>
            <a:prstGeom prst="ellipse">
              <a:avLst/>
            </a:prstGeom>
            <a:solidFill>
              <a:schemeClr val="bg1"/>
            </a:solidFill>
            <a:ln w="57150">
              <a:solidFill>
                <a:srgbClr val="CC99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sp>
          <p:nvSpPr>
            <p:cNvPr id="136" name="TextBox 166"/>
            <p:cNvSpPr txBox="1">
              <a:spLocks noChangeArrowheads="1"/>
            </p:cNvSpPr>
            <p:nvPr/>
          </p:nvSpPr>
          <p:spPr bwMode="auto">
            <a:xfrm>
              <a:off x="3938203" y="7285803"/>
              <a:ext cx="622766"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spcBef>
                  <a:spcPct val="0"/>
                </a:spcBef>
                <a:buFontTx/>
                <a:buNone/>
                <a:defRPr sz="1400">
                  <a:latin typeface="DINPro-Medium" panose="020B0604020101020102" pitchFamily="34" charset="0"/>
                  <a:cs typeface="Arial" charset="0"/>
                </a:defRPr>
              </a:lvl1pPr>
              <a:lvl2pPr marL="742950" indent="-285750" eaLnBrk="0" hangingPunct="0">
                <a:spcBef>
                  <a:spcPct val="20000"/>
                </a:spcBef>
                <a:buFont typeface="Arial" charset="0"/>
                <a:buChar char="–"/>
                <a:defRPr sz="2000">
                  <a:latin typeface="Arial" charset="0"/>
                  <a:cs typeface="Arial" charset="0"/>
                </a:defRPr>
              </a:lvl2pPr>
              <a:lvl3pPr marL="1143000" indent="-228600" eaLnBrk="0" hangingPunct="0">
                <a:spcBef>
                  <a:spcPct val="20000"/>
                </a:spcBef>
                <a:buFont typeface="Arial" charset="0"/>
                <a:buChar char="•"/>
                <a:defRPr sz="2400">
                  <a:latin typeface="Arial" charset="0"/>
                  <a:cs typeface="Arial" charset="0"/>
                </a:defRPr>
              </a:lvl3pPr>
              <a:lvl4pPr marL="1600200" indent="-228600" eaLnBrk="0" hangingPunct="0">
                <a:spcBef>
                  <a:spcPct val="20000"/>
                </a:spcBef>
                <a:buFont typeface="Arial" charset="0"/>
                <a:buChar char="–"/>
                <a:defRPr sz="1600">
                  <a:latin typeface="Arial" charset="0"/>
                  <a:cs typeface="Arial" charset="0"/>
                </a:defRPr>
              </a:lvl4pPr>
              <a:lvl5pPr marL="2057400" indent="-228600" eaLnBrk="0" hangingPunct="0">
                <a:spcBef>
                  <a:spcPct val="20000"/>
                </a:spcBef>
                <a:buFont typeface="Arial" charset="0"/>
                <a:buChar char="»"/>
                <a:defRPr sz="1600">
                  <a:latin typeface="Arial" charset="0"/>
                  <a:cs typeface="Arial" charset="0"/>
                </a:defRPr>
              </a:lvl5pPr>
              <a:lvl6pPr marL="2514600" indent="-228600" eaLnBrk="0" fontAlgn="base" hangingPunct="0">
                <a:spcBef>
                  <a:spcPct val="20000"/>
                </a:spcBef>
                <a:spcAft>
                  <a:spcPct val="0"/>
                </a:spcAft>
                <a:buFont typeface="Arial" charset="0"/>
                <a:buChar char="»"/>
                <a:defRPr sz="1600">
                  <a:latin typeface="Arial" charset="0"/>
                  <a:cs typeface="Arial" charset="0"/>
                </a:defRPr>
              </a:lvl6pPr>
              <a:lvl7pPr marL="2971800" indent="-228600" eaLnBrk="0" fontAlgn="base" hangingPunct="0">
                <a:spcBef>
                  <a:spcPct val="20000"/>
                </a:spcBef>
                <a:spcAft>
                  <a:spcPct val="0"/>
                </a:spcAft>
                <a:buFont typeface="Arial" charset="0"/>
                <a:buChar char="»"/>
                <a:defRPr sz="1600">
                  <a:latin typeface="Arial" charset="0"/>
                  <a:cs typeface="Arial" charset="0"/>
                </a:defRPr>
              </a:lvl7pPr>
              <a:lvl8pPr marL="3429000" indent="-228600" eaLnBrk="0" fontAlgn="base" hangingPunct="0">
                <a:spcBef>
                  <a:spcPct val="20000"/>
                </a:spcBef>
                <a:spcAft>
                  <a:spcPct val="0"/>
                </a:spcAft>
                <a:buFont typeface="Arial" charset="0"/>
                <a:buChar char="»"/>
                <a:defRPr sz="1600">
                  <a:latin typeface="Arial" charset="0"/>
                  <a:cs typeface="Arial" charset="0"/>
                </a:defRPr>
              </a:lvl8pPr>
              <a:lvl9pPr marL="3886200" indent="-228600" eaLnBrk="0" fontAlgn="base" hangingPunct="0">
                <a:spcBef>
                  <a:spcPct val="20000"/>
                </a:spcBef>
                <a:spcAft>
                  <a:spcPct val="0"/>
                </a:spcAft>
                <a:buFont typeface="Arial" charset="0"/>
                <a:buChar char="»"/>
                <a:defRPr sz="1600">
                  <a:latin typeface="Arial" charset="0"/>
                  <a:cs typeface="Arial" charset="0"/>
                </a:defRPr>
              </a:lvl9pPr>
            </a:lstStyle>
            <a:p>
              <a:pPr algn="ctr" defTabSz="914446"/>
              <a:r>
                <a:rPr lang="en-GB" altLang="en-US" sz="933" dirty="0">
                  <a:solidFill>
                    <a:prstClr val="black"/>
                  </a:solidFill>
                </a:rPr>
                <a:t>Cloud</a:t>
              </a:r>
            </a:p>
            <a:p>
              <a:pPr algn="ctr" defTabSz="914446"/>
              <a:r>
                <a:rPr lang="en-GB" altLang="en-US" sz="933" dirty="0" err="1">
                  <a:solidFill>
                    <a:prstClr val="black"/>
                  </a:solidFill>
                </a:rPr>
                <a:t>Eng</a:t>
              </a:r>
              <a:r>
                <a:rPr lang="en-GB" altLang="en-US" sz="933" dirty="0">
                  <a:solidFill>
                    <a:prstClr val="black"/>
                  </a:solidFill>
                </a:rPr>
                <a:t> 2.0</a:t>
              </a:r>
            </a:p>
          </p:txBody>
        </p:sp>
      </p:grpSp>
      <p:grpSp>
        <p:nvGrpSpPr>
          <p:cNvPr id="137" name="Group 136"/>
          <p:cNvGrpSpPr/>
          <p:nvPr/>
        </p:nvGrpSpPr>
        <p:grpSpPr>
          <a:xfrm>
            <a:off x="1283612" y="4741006"/>
            <a:ext cx="568044" cy="430695"/>
            <a:chOff x="5180476" y="6971205"/>
            <a:chExt cx="852065" cy="646041"/>
          </a:xfrm>
        </p:grpSpPr>
        <p:sp>
          <p:nvSpPr>
            <p:cNvPr id="138" name="TextBox 170"/>
            <p:cNvSpPr txBox="1">
              <a:spLocks noChangeArrowheads="1"/>
            </p:cNvSpPr>
            <p:nvPr/>
          </p:nvSpPr>
          <p:spPr bwMode="auto">
            <a:xfrm>
              <a:off x="5180476" y="6971205"/>
              <a:ext cx="843982" cy="64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err="1">
                  <a:solidFill>
                    <a:prstClr val="black"/>
                  </a:solidFill>
                  <a:latin typeface="DINPro-Medium" panose="020B0604020101020102" pitchFamily="34" charset="0"/>
                </a:rPr>
                <a:t>eWEB</a:t>
              </a:r>
              <a:r>
                <a:rPr lang="en-GB" altLang="en-US" sz="933" dirty="0">
                  <a:solidFill>
                    <a:prstClr val="black"/>
                  </a:solidFill>
                  <a:latin typeface="DINPro-Medium" panose="020B0604020101020102" pitchFamily="34" charset="0"/>
                </a:rPr>
                <a:t> </a:t>
              </a:r>
            </a:p>
            <a:p>
              <a:pPr defTabSz="914446" eaLnBrk="1" hangingPunct="1">
                <a:spcBef>
                  <a:spcPct val="0"/>
                </a:spcBef>
                <a:buNone/>
              </a:pPr>
              <a:r>
                <a:rPr lang="en-GB" altLang="en-US" sz="933" dirty="0">
                  <a:solidFill>
                    <a:prstClr val="black"/>
                  </a:solidFill>
                  <a:latin typeface="DINPro-Medium" panose="020B0604020101020102" pitchFamily="34" charset="0"/>
                </a:rPr>
                <a:t>SaaS</a:t>
              </a:r>
            </a:p>
            <a:p>
              <a:pPr defTabSz="914446" eaLnBrk="1" hangingPunct="1">
                <a:spcBef>
                  <a:spcPct val="0"/>
                </a:spcBef>
                <a:buNone/>
              </a:pPr>
              <a:r>
                <a:rPr lang="en-GB" altLang="en-US" sz="933" dirty="0">
                  <a:solidFill>
                    <a:prstClr val="black"/>
                  </a:solidFill>
                  <a:latin typeface="DINPro-Medium" panose="020B0604020101020102" pitchFamily="34" charset="0"/>
                </a:rPr>
                <a:t>Self-Serve</a:t>
              </a:r>
            </a:p>
          </p:txBody>
        </p:sp>
        <p:sp>
          <p:nvSpPr>
            <p:cNvPr id="139" name="Oval 138"/>
            <p:cNvSpPr/>
            <p:nvPr/>
          </p:nvSpPr>
          <p:spPr>
            <a:xfrm>
              <a:off x="5788064" y="7119495"/>
              <a:ext cx="244477" cy="247650"/>
            </a:xfrm>
            <a:prstGeom prst="ellipse">
              <a:avLst/>
            </a:prstGeom>
            <a:solidFill>
              <a:schemeClr val="bg1"/>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grpSp>
      <p:grpSp>
        <p:nvGrpSpPr>
          <p:cNvPr id="141" name="Group 140"/>
          <p:cNvGrpSpPr/>
          <p:nvPr/>
        </p:nvGrpSpPr>
        <p:grpSpPr>
          <a:xfrm>
            <a:off x="1335040" y="2102780"/>
            <a:ext cx="741320" cy="165100"/>
            <a:chOff x="4960939" y="6200245"/>
            <a:chExt cx="1111979" cy="247650"/>
          </a:xfrm>
        </p:grpSpPr>
        <p:sp>
          <p:nvSpPr>
            <p:cNvPr id="142" name="Oval 141"/>
            <p:cNvSpPr/>
            <p:nvPr/>
          </p:nvSpPr>
          <p:spPr>
            <a:xfrm>
              <a:off x="5828441" y="6200245"/>
              <a:ext cx="244477" cy="247650"/>
            </a:xfrm>
            <a:prstGeom prst="ellipse">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endParaRPr lang="en-GB" sz="933" dirty="0">
                <a:solidFill>
                  <a:prstClr val="black"/>
                </a:solidFill>
                <a:latin typeface="DINPro-Medium" panose="020B0604020101020102" pitchFamily="34" charset="0"/>
              </a:endParaRPr>
            </a:p>
          </p:txBody>
        </p:sp>
        <p:sp>
          <p:nvSpPr>
            <p:cNvPr id="144" name="TextBox 170"/>
            <p:cNvSpPr txBox="1">
              <a:spLocks noChangeArrowheads="1"/>
            </p:cNvSpPr>
            <p:nvPr/>
          </p:nvSpPr>
          <p:spPr bwMode="auto">
            <a:xfrm>
              <a:off x="4960939" y="6216445"/>
              <a:ext cx="769441" cy="21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anose="020B0604020101020102" pitchFamily="34" charset="0"/>
                </a:rPr>
                <a:t>DE – UPS</a:t>
              </a:r>
            </a:p>
          </p:txBody>
        </p:sp>
      </p:grpSp>
      <p:grpSp>
        <p:nvGrpSpPr>
          <p:cNvPr id="151" name="Group 150"/>
          <p:cNvGrpSpPr/>
          <p:nvPr/>
        </p:nvGrpSpPr>
        <p:grpSpPr>
          <a:xfrm>
            <a:off x="992508" y="1686348"/>
            <a:ext cx="480901" cy="348869"/>
            <a:chOff x="5556173" y="4565517"/>
            <a:chExt cx="721351" cy="523303"/>
          </a:xfrm>
        </p:grpSpPr>
        <p:sp>
          <p:nvSpPr>
            <p:cNvPr id="152" name="TextBox 170"/>
            <p:cNvSpPr txBox="1">
              <a:spLocks noChangeArrowheads="1"/>
            </p:cNvSpPr>
            <p:nvPr/>
          </p:nvSpPr>
          <p:spPr bwMode="auto">
            <a:xfrm>
              <a:off x="5556173" y="4873473"/>
              <a:ext cx="721351" cy="2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i="1" dirty="0" err="1">
                  <a:solidFill>
                    <a:prstClr val="black"/>
                  </a:solidFill>
                  <a:latin typeface="DINPro-Medium" panose="020B0604020101020102" pitchFamily="34" charset="0"/>
                </a:rPr>
                <a:t>eZNT</a:t>
              </a:r>
              <a:r>
                <a:rPr lang="en-GB" altLang="en-US" sz="933" i="1" dirty="0">
                  <a:solidFill>
                    <a:prstClr val="black"/>
                  </a:solidFill>
                  <a:latin typeface="DINPro-Medium" panose="020B0604020101020102" pitchFamily="34" charset="0"/>
                </a:rPr>
                <a:t>-Wi</a:t>
              </a:r>
            </a:p>
          </p:txBody>
        </p:sp>
        <p:sp>
          <p:nvSpPr>
            <p:cNvPr id="157" name="Oval 156"/>
            <p:cNvSpPr/>
            <p:nvPr/>
          </p:nvSpPr>
          <p:spPr>
            <a:xfrm>
              <a:off x="5783262" y="4565517"/>
              <a:ext cx="244477" cy="247650"/>
            </a:xfrm>
            <a:prstGeom prst="ellipse">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endParaRPr lang="en-GB" sz="933" dirty="0">
                <a:solidFill>
                  <a:prstClr val="black"/>
                </a:solidFill>
                <a:latin typeface="DINPro-Medium" panose="020B0604020101020102" pitchFamily="34" charset="0"/>
              </a:endParaRPr>
            </a:p>
          </p:txBody>
        </p:sp>
      </p:grpSp>
      <p:grpSp>
        <p:nvGrpSpPr>
          <p:cNvPr id="160" name="Group 159"/>
          <p:cNvGrpSpPr/>
          <p:nvPr/>
        </p:nvGrpSpPr>
        <p:grpSpPr>
          <a:xfrm>
            <a:off x="977512" y="2424124"/>
            <a:ext cx="434414" cy="345511"/>
            <a:chOff x="6455815" y="5003891"/>
            <a:chExt cx="651620" cy="518265"/>
          </a:xfrm>
        </p:grpSpPr>
        <p:sp>
          <p:nvSpPr>
            <p:cNvPr id="168" name="TextBox 170"/>
            <p:cNvSpPr txBox="1">
              <a:spLocks noChangeArrowheads="1"/>
            </p:cNvSpPr>
            <p:nvPr/>
          </p:nvSpPr>
          <p:spPr bwMode="auto">
            <a:xfrm>
              <a:off x="6455815" y="5306809"/>
              <a:ext cx="651620" cy="2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i="1" dirty="0">
                  <a:solidFill>
                    <a:prstClr val="black"/>
                  </a:solidFill>
                  <a:latin typeface="DINPro-Medium" panose="020B0604020101020102" pitchFamily="34" charset="0"/>
                </a:rPr>
                <a:t>O3 –2xP</a:t>
              </a:r>
            </a:p>
          </p:txBody>
        </p:sp>
        <p:sp>
          <p:nvSpPr>
            <p:cNvPr id="169" name="Oval 168"/>
            <p:cNvSpPr/>
            <p:nvPr/>
          </p:nvSpPr>
          <p:spPr>
            <a:xfrm>
              <a:off x="6673229" y="5003891"/>
              <a:ext cx="244477" cy="247650"/>
            </a:xfrm>
            <a:prstGeom prst="ellipse">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endParaRPr lang="en-GB" sz="933" dirty="0">
                <a:solidFill>
                  <a:prstClr val="black"/>
                </a:solidFill>
                <a:latin typeface="DINPro-Medium" panose="020B0604020101020102" pitchFamily="34" charset="0"/>
              </a:endParaRPr>
            </a:p>
          </p:txBody>
        </p:sp>
      </p:grpSp>
      <p:grpSp>
        <p:nvGrpSpPr>
          <p:cNvPr id="185" name="Group 184"/>
          <p:cNvGrpSpPr/>
          <p:nvPr/>
        </p:nvGrpSpPr>
        <p:grpSpPr>
          <a:xfrm>
            <a:off x="860269" y="3303393"/>
            <a:ext cx="724557" cy="453821"/>
            <a:chOff x="5347022" y="6834348"/>
            <a:chExt cx="1086834" cy="680731"/>
          </a:xfrm>
        </p:grpSpPr>
        <p:sp>
          <p:nvSpPr>
            <p:cNvPr id="186" name="Oval 185"/>
            <p:cNvSpPr/>
            <p:nvPr/>
          </p:nvSpPr>
          <p:spPr>
            <a:xfrm>
              <a:off x="5756220" y="6834348"/>
              <a:ext cx="244477" cy="247650"/>
            </a:xfrm>
            <a:prstGeom prst="ellipse">
              <a:avLst/>
            </a:prstGeom>
            <a:solidFill>
              <a:schemeClr val="bg1"/>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endParaRPr lang="en-GB" sz="933" dirty="0">
                <a:solidFill>
                  <a:prstClr val="black"/>
                </a:solidFill>
                <a:latin typeface="DINPro-Medium" panose="020B0604020101020102" pitchFamily="34" charset="0"/>
              </a:endParaRPr>
            </a:p>
          </p:txBody>
        </p:sp>
        <p:sp>
          <p:nvSpPr>
            <p:cNvPr id="188" name="TextBox 170"/>
            <p:cNvSpPr txBox="1">
              <a:spLocks noChangeArrowheads="1"/>
            </p:cNvSpPr>
            <p:nvPr/>
          </p:nvSpPr>
          <p:spPr bwMode="auto">
            <a:xfrm>
              <a:off x="5347022" y="7084384"/>
              <a:ext cx="1086834"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GB" altLang="en-US" sz="933" i="1" dirty="0">
                  <a:solidFill>
                    <a:prstClr val="black"/>
                  </a:solidFill>
                  <a:latin typeface="DINPro-Medium" panose="020B0604020101020102" pitchFamily="34" charset="0"/>
                </a:rPr>
                <a:t>Verge</a:t>
              </a:r>
            </a:p>
            <a:p>
              <a:pPr algn="ctr" defTabSz="914446" eaLnBrk="1" hangingPunct="1">
                <a:spcBef>
                  <a:spcPct val="0"/>
                </a:spcBef>
                <a:buNone/>
              </a:pPr>
              <a:r>
                <a:rPr lang="en-GB" altLang="en-US" sz="933" i="1" dirty="0">
                  <a:solidFill>
                    <a:prstClr val="black"/>
                  </a:solidFill>
                  <a:latin typeface="DINPro-Medium" panose="020B0604020101020102" pitchFamily="34" charset="0"/>
                </a:rPr>
                <a:t>-</a:t>
              </a:r>
              <a:r>
                <a:rPr lang="en-GB" altLang="en-US" sz="933" i="1" dirty="0" err="1">
                  <a:solidFill>
                    <a:prstClr val="black"/>
                  </a:solidFill>
                  <a:latin typeface="DINPro-Medium" panose="020B0604020101020102" pitchFamily="34" charset="0"/>
                </a:rPr>
                <a:t>CopperCube</a:t>
              </a:r>
              <a:endParaRPr lang="en-GB" altLang="en-US" sz="933" i="1" dirty="0">
                <a:solidFill>
                  <a:prstClr val="black"/>
                </a:solidFill>
                <a:latin typeface="DINPro-Medium" panose="020B0604020101020102" pitchFamily="34" charset="0"/>
              </a:endParaRPr>
            </a:p>
          </p:txBody>
        </p:sp>
      </p:grpSp>
      <p:grpSp>
        <p:nvGrpSpPr>
          <p:cNvPr id="189" name="Group 188"/>
          <p:cNvGrpSpPr/>
          <p:nvPr/>
        </p:nvGrpSpPr>
        <p:grpSpPr>
          <a:xfrm>
            <a:off x="5781728" y="3998275"/>
            <a:ext cx="740588" cy="475435"/>
            <a:chOff x="8249803" y="4743285"/>
            <a:chExt cx="1110880" cy="713152"/>
          </a:xfrm>
        </p:grpSpPr>
        <p:sp>
          <p:nvSpPr>
            <p:cNvPr id="196" name="TextBox 170"/>
            <p:cNvSpPr txBox="1">
              <a:spLocks noChangeArrowheads="1"/>
            </p:cNvSpPr>
            <p:nvPr/>
          </p:nvSpPr>
          <p:spPr bwMode="auto">
            <a:xfrm>
              <a:off x="8249803" y="5025742"/>
              <a:ext cx="111088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US" sz="933" dirty="0" err="1">
                  <a:solidFill>
                    <a:prstClr val="black"/>
                  </a:solidFill>
                  <a:latin typeface="DINPro-Medium" panose="020B0604020101020102" pitchFamily="34" charset="0"/>
                </a:rPr>
                <a:t>Vivotek</a:t>
              </a:r>
              <a:r>
                <a:rPr lang="en-US" sz="933" dirty="0">
                  <a:solidFill>
                    <a:prstClr val="black"/>
                  </a:solidFill>
                  <a:latin typeface="DINPro-Medium" panose="020B0604020101020102" pitchFamily="34" charset="0"/>
                </a:rPr>
                <a:t> VAST</a:t>
              </a:r>
            </a:p>
            <a:p>
              <a:pPr algn="ctr" defTabSz="914446" eaLnBrk="1" hangingPunct="1">
                <a:spcBef>
                  <a:spcPct val="0"/>
                </a:spcBef>
                <a:buNone/>
              </a:pPr>
              <a:r>
                <a:rPr lang="en-US" sz="933" dirty="0">
                  <a:solidFill>
                    <a:prstClr val="black"/>
                  </a:solidFill>
                  <a:latin typeface="DINPro-Medium" panose="020B0604020101020102" pitchFamily="34" charset="0"/>
                </a:rPr>
                <a:t>Integration </a:t>
              </a:r>
              <a:endParaRPr lang="en-GB" altLang="en-US" sz="933" dirty="0">
                <a:solidFill>
                  <a:prstClr val="black"/>
                </a:solidFill>
                <a:latin typeface="DINPro-Medium" panose="020B0604020101020102" pitchFamily="34" charset="0"/>
              </a:endParaRPr>
            </a:p>
          </p:txBody>
        </p:sp>
        <p:sp>
          <p:nvSpPr>
            <p:cNvPr id="197" name="Oval 196"/>
            <p:cNvSpPr/>
            <p:nvPr/>
          </p:nvSpPr>
          <p:spPr>
            <a:xfrm>
              <a:off x="8695201" y="4743285"/>
              <a:ext cx="246888" cy="246888"/>
            </a:xfrm>
            <a:prstGeom prst="ellipse">
              <a:avLst/>
            </a:prstGeom>
            <a:solidFill>
              <a:schemeClr val="bg1"/>
            </a:solidFill>
            <a:ln w="38100">
              <a:solidFill>
                <a:srgbClr val="0185D9"/>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itchFamily="34" charset="0"/>
              </a:endParaRPr>
            </a:p>
          </p:txBody>
        </p:sp>
      </p:grpSp>
      <p:grpSp>
        <p:nvGrpSpPr>
          <p:cNvPr id="199" name="Group 198"/>
          <p:cNvGrpSpPr/>
          <p:nvPr/>
        </p:nvGrpSpPr>
        <p:grpSpPr>
          <a:xfrm>
            <a:off x="9288953" y="4055246"/>
            <a:ext cx="941063" cy="623453"/>
            <a:chOff x="8150104" y="4960921"/>
            <a:chExt cx="1411593" cy="935179"/>
          </a:xfrm>
        </p:grpSpPr>
        <p:sp>
          <p:nvSpPr>
            <p:cNvPr id="206" name="TextBox 170"/>
            <p:cNvSpPr txBox="1">
              <a:spLocks noChangeArrowheads="1"/>
            </p:cNvSpPr>
            <p:nvPr/>
          </p:nvSpPr>
          <p:spPr bwMode="auto">
            <a:xfrm>
              <a:off x="8150104" y="5250058"/>
              <a:ext cx="1411593" cy="64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US" altLang="en-US" sz="933" dirty="0">
                  <a:solidFill>
                    <a:prstClr val="black"/>
                  </a:solidFill>
                  <a:latin typeface="DINPro-Medium" pitchFamily="34" charset="0"/>
                </a:rPr>
                <a:t>Reader-less</a:t>
              </a:r>
              <a:r>
                <a:rPr lang="en-GB" altLang="en-US" sz="933" dirty="0">
                  <a:solidFill>
                    <a:prstClr val="black"/>
                  </a:solidFill>
                  <a:latin typeface="DINPro-Medium" pitchFamily="34" charset="0"/>
                </a:rPr>
                <a:t> Controller /</a:t>
              </a:r>
            </a:p>
            <a:p>
              <a:pPr algn="ctr" defTabSz="914446" eaLnBrk="1" hangingPunct="1">
                <a:spcBef>
                  <a:spcPct val="0"/>
                </a:spcBef>
                <a:buNone/>
              </a:pPr>
              <a:r>
                <a:rPr lang="en-GB" altLang="en-US" sz="933" dirty="0">
                  <a:solidFill>
                    <a:prstClr val="black"/>
                  </a:solidFill>
                  <a:latin typeface="DINPro-Medium" pitchFamily="34" charset="0"/>
                </a:rPr>
                <a:t>Mobile Credential</a:t>
              </a:r>
              <a:endParaRPr lang="en-US" altLang="en-US" sz="933" dirty="0">
                <a:solidFill>
                  <a:prstClr val="black"/>
                </a:solidFill>
              </a:endParaRPr>
            </a:p>
          </p:txBody>
        </p:sp>
        <p:sp>
          <p:nvSpPr>
            <p:cNvPr id="210" name="Oval 209"/>
            <p:cNvSpPr/>
            <p:nvPr/>
          </p:nvSpPr>
          <p:spPr>
            <a:xfrm>
              <a:off x="8708765" y="4960921"/>
              <a:ext cx="246888" cy="246888"/>
            </a:xfrm>
            <a:prstGeom prst="ellipse">
              <a:avLst/>
            </a:prstGeom>
            <a:solidFill>
              <a:schemeClr val="bg1"/>
            </a:solidFill>
            <a:ln w="38100">
              <a:solidFill>
                <a:srgbClr val="0185D9"/>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itchFamily="34" charset="0"/>
              </a:endParaRPr>
            </a:p>
          </p:txBody>
        </p:sp>
      </p:grpSp>
      <p:grpSp>
        <p:nvGrpSpPr>
          <p:cNvPr id="211" name="Group 210"/>
          <p:cNvGrpSpPr/>
          <p:nvPr/>
        </p:nvGrpSpPr>
        <p:grpSpPr>
          <a:xfrm>
            <a:off x="5428932" y="1676344"/>
            <a:ext cx="706925" cy="489813"/>
            <a:chOff x="3076578" y="4930917"/>
            <a:chExt cx="1060388" cy="734720"/>
          </a:xfrm>
        </p:grpSpPr>
        <p:sp>
          <p:nvSpPr>
            <p:cNvPr id="212" name="TextBox 170"/>
            <p:cNvSpPr txBox="1">
              <a:spLocks noChangeArrowheads="1"/>
            </p:cNvSpPr>
            <p:nvPr/>
          </p:nvSpPr>
          <p:spPr bwMode="auto">
            <a:xfrm>
              <a:off x="3076578" y="5234942"/>
              <a:ext cx="1060388"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CONBT-USB</a:t>
              </a:r>
            </a:p>
            <a:p>
              <a:pPr defTabSz="914446" eaLnBrk="1" hangingPunct="1">
                <a:spcBef>
                  <a:spcPct val="0"/>
                </a:spcBef>
                <a:buNone/>
              </a:pPr>
              <a:r>
                <a:rPr lang="en-GB" altLang="en-US" sz="933" dirty="0">
                  <a:solidFill>
                    <a:prstClr val="black"/>
                  </a:solidFill>
                  <a:latin typeface="DINPro-Medium" pitchFamily="34" charset="0"/>
                </a:rPr>
                <a:t>Service Tool</a:t>
              </a:r>
            </a:p>
          </p:txBody>
        </p:sp>
        <p:sp>
          <p:nvSpPr>
            <p:cNvPr id="213" name="Oval 212"/>
            <p:cNvSpPr/>
            <p:nvPr/>
          </p:nvSpPr>
          <p:spPr>
            <a:xfrm>
              <a:off x="3453940" y="4930917"/>
              <a:ext cx="246888" cy="246888"/>
            </a:xfrm>
            <a:prstGeom prst="ellipse">
              <a:avLst/>
            </a:prstGeom>
            <a:solidFill>
              <a:schemeClr val="bg1"/>
            </a:solidFill>
            <a:ln w="3810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15" name="Group 214"/>
          <p:cNvGrpSpPr/>
          <p:nvPr/>
        </p:nvGrpSpPr>
        <p:grpSpPr>
          <a:xfrm>
            <a:off x="1400775" y="2961077"/>
            <a:ext cx="1041952" cy="312448"/>
            <a:chOff x="3023014" y="4931097"/>
            <a:chExt cx="1562927" cy="468671"/>
          </a:xfrm>
        </p:grpSpPr>
        <p:sp>
          <p:nvSpPr>
            <p:cNvPr id="219" name="TextBox 170"/>
            <p:cNvSpPr txBox="1">
              <a:spLocks noChangeArrowheads="1"/>
            </p:cNvSpPr>
            <p:nvPr/>
          </p:nvSpPr>
          <p:spPr bwMode="auto">
            <a:xfrm>
              <a:off x="3023014" y="4969074"/>
              <a:ext cx="1562927"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O3/</a:t>
              </a:r>
              <a:r>
                <a:rPr lang="en-GB" altLang="en-US" sz="933" dirty="0" err="1">
                  <a:solidFill>
                    <a:prstClr val="black"/>
                  </a:solidFill>
                  <a:latin typeface="DINPro-Medium" pitchFamily="34" charset="0"/>
                </a:rPr>
                <a:t>eBUS</a:t>
              </a:r>
              <a:r>
                <a:rPr lang="en-GB" altLang="en-US" sz="933" dirty="0">
                  <a:solidFill>
                    <a:prstClr val="black"/>
                  </a:solidFill>
                  <a:latin typeface="DINPro-Medium" pitchFamily="34" charset="0"/>
                </a:rPr>
                <a:t> v4</a:t>
              </a:r>
            </a:p>
            <a:p>
              <a:pPr defTabSz="914446" eaLnBrk="1" hangingPunct="1">
                <a:spcBef>
                  <a:spcPct val="0"/>
                </a:spcBef>
                <a:buNone/>
              </a:pPr>
              <a:r>
                <a:rPr lang="en-GB" altLang="en-US" sz="933" dirty="0">
                  <a:solidFill>
                    <a:prstClr val="black"/>
                  </a:solidFill>
                  <a:latin typeface="DINPro-Medium" pitchFamily="34" charset="0"/>
                </a:rPr>
                <a:t>Embedded Web P1</a:t>
              </a:r>
            </a:p>
          </p:txBody>
        </p:sp>
        <p:sp>
          <p:nvSpPr>
            <p:cNvPr id="220" name="Oval 219"/>
            <p:cNvSpPr/>
            <p:nvPr/>
          </p:nvSpPr>
          <p:spPr>
            <a:xfrm>
              <a:off x="3788572" y="4931097"/>
              <a:ext cx="246888" cy="246888"/>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21" name="Group 220"/>
          <p:cNvGrpSpPr/>
          <p:nvPr/>
        </p:nvGrpSpPr>
        <p:grpSpPr>
          <a:xfrm>
            <a:off x="1469609" y="4071401"/>
            <a:ext cx="1021113" cy="498431"/>
            <a:chOff x="2881397" y="6047537"/>
            <a:chExt cx="1531669" cy="747646"/>
          </a:xfrm>
        </p:grpSpPr>
        <p:sp>
          <p:nvSpPr>
            <p:cNvPr id="226" name="TextBox 170"/>
            <p:cNvSpPr txBox="1">
              <a:spLocks noChangeArrowheads="1"/>
            </p:cNvSpPr>
            <p:nvPr/>
          </p:nvSpPr>
          <p:spPr bwMode="auto">
            <a:xfrm>
              <a:off x="2881397" y="6364488"/>
              <a:ext cx="1531669"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GB" altLang="en-US" sz="933" dirty="0">
                  <a:solidFill>
                    <a:prstClr val="black"/>
                  </a:solidFill>
                  <a:latin typeface="DINPro-Medium" panose="020B0604020101020102" pitchFamily="34" charset="0"/>
                </a:rPr>
                <a:t>V4 Access</a:t>
              </a:r>
            </a:p>
            <a:p>
              <a:pPr algn="ctr" defTabSz="914446" eaLnBrk="1" hangingPunct="1">
                <a:spcBef>
                  <a:spcPct val="0"/>
                </a:spcBef>
                <a:buNone/>
              </a:pPr>
              <a:r>
                <a:rPr lang="en-GB" altLang="en-US" sz="933" dirty="0">
                  <a:solidFill>
                    <a:prstClr val="black"/>
                  </a:solidFill>
                  <a:latin typeface="DINPro-Medium" panose="020B0604020101020102" pitchFamily="34" charset="0"/>
                </a:rPr>
                <a:t>Control P2 (OSDP)</a:t>
              </a:r>
            </a:p>
          </p:txBody>
        </p:sp>
        <p:sp>
          <p:nvSpPr>
            <p:cNvPr id="227" name="Oval 226"/>
            <p:cNvSpPr/>
            <p:nvPr/>
          </p:nvSpPr>
          <p:spPr>
            <a:xfrm>
              <a:off x="3526362" y="6047537"/>
              <a:ext cx="246888" cy="246888"/>
            </a:xfrm>
            <a:prstGeom prst="ellipse">
              <a:avLst/>
            </a:prstGeom>
            <a:solidFill>
              <a:schemeClr val="bg1"/>
            </a:solidFill>
            <a:ln w="38100">
              <a:solidFill>
                <a:srgbClr val="0185D9"/>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itchFamily="34" charset="0"/>
              </a:endParaRPr>
            </a:p>
          </p:txBody>
        </p:sp>
      </p:grpSp>
      <p:grpSp>
        <p:nvGrpSpPr>
          <p:cNvPr id="231" name="Group 230"/>
          <p:cNvGrpSpPr/>
          <p:nvPr/>
        </p:nvGrpSpPr>
        <p:grpSpPr>
          <a:xfrm>
            <a:off x="2595380" y="2293323"/>
            <a:ext cx="832307" cy="430695"/>
            <a:chOff x="3023014" y="4753727"/>
            <a:chExt cx="1248459" cy="646041"/>
          </a:xfrm>
        </p:grpSpPr>
        <p:sp>
          <p:nvSpPr>
            <p:cNvPr id="232" name="TextBox 170"/>
            <p:cNvSpPr txBox="1">
              <a:spLocks noChangeArrowheads="1"/>
            </p:cNvSpPr>
            <p:nvPr/>
          </p:nvSpPr>
          <p:spPr bwMode="auto">
            <a:xfrm>
              <a:off x="3023014" y="4753727"/>
              <a:ext cx="1243128" cy="64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Sensor Hub</a:t>
              </a:r>
            </a:p>
            <a:p>
              <a:pPr defTabSz="914446" eaLnBrk="1" hangingPunct="1">
                <a:spcBef>
                  <a:spcPct val="0"/>
                </a:spcBef>
                <a:buNone/>
              </a:pPr>
              <a:r>
                <a:rPr lang="en-GB" altLang="en-US" sz="933" dirty="0">
                  <a:solidFill>
                    <a:prstClr val="black"/>
                  </a:solidFill>
                  <a:latin typeface="DINPro-Medium" pitchFamily="34" charset="0"/>
                </a:rPr>
                <a:t>2.0</a:t>
              </a:r>
            </a:p>
            <a:p>
              <a:pPr defTabSz="914446" eaLnBrk="1" hangingPunct="1">
                <a:spcBef>
                  <a:spcPct val="0"/>
                </a:spcBef>
                <a:buNone/>
              </a:pPr>
              <a:r>
                <a:rPr lang="en-GB" altLang="en-US" sz="933" dirty="0">
                  <a:solidFill>
                    <a:prstClr val="black"/>
                  </a:solidFill>
                  <a:latin typeface="DINPro-Medium" pitchFamily="34" charset="0"/>
                </a:rPr>
                <a:t>BACnet Sensor</a:t>
              </a:r>
            </a:p>
          </p:txBody>
        </p:sp>
        <p:sp>
          <p:nvSpPr>
            <p:cNvPr id="233" name="Oval 232"/>
            <p:cNvSpPr/>
            <p:nvPr/>
          </p:nvSpPr>
          <p:spPr>
            <a:xfrm>
              <a:off x="4024585" y="4930917"/>
              <a:ext cx="246888" cy="246888"/>
            </a:xfrm>
            <a:prstGeom prst="ellipse">
              <a:avLst/>
            </a:prstGeom>
            <a:solidFill>
              <a:schemeClr val="bg1"/>
            </a:solidFill>
            <a:ln w="3810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34" name="Group 233"/>
          <p:cNvGrpSpPr/>
          <p:nvPr/>
        </p:nvGrpSpPr>
        <p:grpSpPr>
          <a:xfrm>
            <a:off x="8855003" y="3214197"/>
            <a:ext cx="937757" cy="430695"/>
            <a:chOff x="5180476" y="6971206"/>
            <a:chExt cx="1406635" cy="646043"/>
          </a:xfrm>
        </p:grpSpPr>
        <p:sp>
          <p:nvSpPr>
            <p:cNvPr id="239" name="TextBox 170"/>
            <p:cNvSpPr txBox="1">
              <a:spLocks noChangeArrowheads="1"/>
            </p:cNvSpPr>
            <p:nvPr/>
          </p:nvSpPr>
          <p:spPr bwMode="auto">
            <a:xfrm>
              <a:off x="5180476" y="6971206"/>
              <a:ext cx="1406635" cy="64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err="1">
                  <a:solidFill>
                    <a:prstClr val="black"/>
                  </a:solidFill>
                  <a:latin typeface="DINPro-Medium" panose="020B0604020101020102" pitchFamily="34" charset="0"/>
                </a:rPr>
                <a:t>eWEB</a:t>
              </a:r>
              <a:r>
                <a:rPr lang="en-GB" altLang="en-US" sz="933" dirty="0">
                  <a:solidFill>
                    <a:prstClr val="black"/>
                  </a:solidFill>
                  <a:latin typeface="DINPro-Medium" panose="020B0604020101020102" pitchFamily="34" charset="0"/>
                </a:rPr>
                <a:t> </a:t>
              </a:r>
            </a:p>
            <a:p>
              <a:pPr defTabSz="914446" eaLnBrk="1" hangingPunct="1">
                <a:spcBef>
                  <a:spcPct val="0"/>
                </a:spcBef>
                <a:buNone/>
              </a:pPr>
              <a:r>
                <a:rPr lang="en-GB" altLang="en-US" sz="933" dirty="0">
                  <a:solidFill>
                    <a:prstClr val="black"/>
                  </a:solidFill>
                  <a:latin typeface="DINPro-Medium" panose="020B0604020101020102" pitchFamily="34" charset="0"/>
                </a:rPr>
                <a:t>Container</a:t>
              </a:r>
            </a:p>
            <a:p>
              <a:pPr defTabSz="914446" eaLnBrk="1" hangingPunct="1">
                <a:spcBef>
                  <a:spcPct val="0"/>
                </a:spcBef>
                <a:buNone/>
              </a:pPr>
              <a:r>
                <a:rPr lang="en-GB" altLang="en-US" sz="933" dirty="0">
                  <a:solidFill>
                    <a:prstClr val="black"/>
                  </a:solidFill>
                  <a:latin typeface="DINPro-Medium" panose="020B0604020101020102" pitchFamily="34" charset="0"/>
                </a:rPr>
                <a:t>(SaaS </a:t>
              </a:r>
              <a:r>
                <a:rPr lang="en-GB" altLang="en-US" sz="933" dirty="0" err="1">
                  <a:solidFill>
                    <a:prstClr val="black"/>
                  </a:solidFill>
                  <a:latin typeface="DINPro-Medium" panose="020B0604020101020102" pitchFamily="34" charset="0"/>
                </a:rPr>
                <a:t>Scaleable</a:t>
              </a:r>
              <a:r>
                <a:rPr lang="en-GB" altLang="en-US" sz="933" dirty="0">
                  <a:solidFill>
                    <a:prstClr val="black"/>
                  </a:solidFill>
                  <a:latin typeface="DINPro-Medium" panose="020B0604020101020102" pitchFamily="34" charset="0"/>
                </a:rPr>
                <a:t>)</a:t>
              </a:r>
            </a:p>
          </p:txBody>
        </p:sp>
        <p:sp>
          <p:nvSpPr>
            <p:cNvPr id="241" name="Oval 240"/>
            <p:cNvSpPr/>
            <p:nvPr/>
          </p:nvSpPr>
          <p:spPr>
            <a:xfrm>
              <a:off x="6028138" y="7063454"/>
              <a:ext cx="244477" cy="247650"/>
            </a:xfrm>
            <a:prstGeom prst="ellipse">
              <a:avLst/>
            </a:prstGeom>
            <a:solidFill>
              <a:schemeClr val="bg1"/>
            </a:solidFill>
            <a:ln w="57150">
              <a:solidFill>
                <a:srgbClr val="CC99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grpSp>
      <p:grpSp>
        <p:nvGrpSpPr>
          <p:cNvPr id="242" name="Group 241"/>
          <p:cNvGrpSpPr/>
          <p:nvPr/>
        </p:nvGrpSpPr>
        <p:grpSpPr>
          <a:xfrm>
            <a:off x="8998510" y="2321106"/>
            <a:ext cx="954997" cy="304611"/>
            <a:chOff x="2838979" y="4930917"/>
            <a:chExt cx="1432494" cy="456915"/>
          </a:xfrm>
        </p:grpSpPr>
        <p:sp>
          <p:nvSpPr>
            <p:cNvPr id="243" name="TextBox 170"/>
            <p:cNvSpPr txBox="1">
              <a:spLocks noChangeArrowheads="1"/>
            </p:cNvSpPr>
            <p:nvPr/>
          </p:nvSpPr>
          <p:spPr bwMode="auto">
            <a:xfrm>
              <a:off x="2838979" y="4957138"/>
              <a:ext cx="1346522"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Sensor Hub 3</a:t>
              </a:r>
            </a:p>
            <a:p>
              <a:pPr defTabSz="914446" eaLnBrk="1" hangingPunct="1">
                <a:spcBef>
                  <a:spcPct val="0"/>
                </a:spcBef>
                <a:buNone/>
              </a:pPr>
              <a:r>
                <a:rPr lang="en-GB" altLang="en-US" sz="933" dirty="0">
                  <a:solidFill>
                    <a:prstClr val="black"/>
                  </a:solidFill>
                  <a:latin typeface="DINPro-Medium" pitchFamily="34" charset="0"/>
                </a:rPr>
                <a:t>Space Utilization</a:t>
              </a:r>
            </a:p>
          </p:txBody>
        </p:sp>
        <p:sp>
          <p:nvSpPr>
            <p:cNvPr id="244" name="Oval 243"/>
            <p:cNvSpPr/>
            <p:nvPr/>
          </p:nvSpPr>
          <p:spPr>
            <a:xfrm>
              <a:off x="4024585" y="4930917"/>
              <a:ext cx="246888" cy="246888"/>
            </a:xfrm>
            <a:prstGeom prst="ellipse">
              <a:avLst/>
            </a:prstGeom>
            <a:solidFill>
              <a:schemeClr val="bg1"/>
            </a:solidFill>
            <a:ln w="38100">
              <a:solidFill>
                <a:srgbClr val="FFC00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45" name="Group 244"/>
          <p:cNvGrpSpPr/>
          <p:nvPr/>
        </p:nvGrpSpPr>
        <p:grpSpPr>
          <a:xfrm>
            <a:off x="7730542" y="2441098"/>
            <a:ext cx="953787" cy="653981"/>
            <a:chOff x="3050185" y="4418800"/>
            <a:chExt cx="1430681" cy="980971"/>
          </a:xfrm>
        </p:grpSpPr>
        <p:sp>
          <p:nvSpPr>
            <p:cNvPr id="246" name="TextBox 170"/>
            <p:cNvSpPr txBox="1">
              <a:spLocks noChangeArrowheads="1"/>
            </p:cNvSpPr>
            <p:nvPr/>
          </p:nvSpPr>
          <p:spPr bwMode="auto">
            <a:xfrm>
              <a:off x="3050185" y="4753728"/>
              <a:ext cx="1430681" cy="64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GB" altLang="en-US" sz="933" dirty="0">
                  <a:solidFill>
                    <a:prstClr val="black"/>
                  </a:solidFill>
                  <a:latin typeface="DINPro-Medium" pitchFamily="34" charset="0"/>
                </a:rPr>
                <a:t>Connected </a:t>
              </a:r>
            </a:p>
            <a:p>
              <a:pPr algn="ctr" defTabSz="914446" eaLnBrk="1" hangingPunct="1">
                <a:spcBef>
                  <a:spcPct val="0"/>
                </a:spcBef>
                <a:buNone/>
              </a:pPr>
              <a:r>
                <a:rPr lang="en-GB" altLang="en-US" sz="933" dirty="0">
                  <a:solidFill>
                    <a:prstClr val="black"/>
                  </a:solidFill>
                  <a:latin typeface="DINPro-Medium" pitchFamily="34" charset="0"/>
                </a:rPr>
                <a:t>Lighting Solutions</a:t>
              </a:r>
            </a:p>
            <a:p>
              <a:pPr algn="ctr" defTabSz="914446" eaLnBrk="1" hangingPunct="1">
                <a:spcBef>
                  <a:spcPct val="0"/>
                </a:spcBef>
                <a:buNone/>
              </a:pPr>
              <a:r>
                <a:rPr lang="en-GB" altLang="en-US" sz="933" dirty="0">
                  <a:solidFill>
                    <a:prstClr val="black"/>
                  </a:solidFill>
                  <a:latin typeface="DINPro-Medium" pitchFamily="34" charset="0"/>
                </a:rPr>
                <a:t>(</a:t>
              </a:r>
              <a:r>
                <a:rPr lang="en-GB" altLang="en-US" sz="933" dirty="0" err="1">
                  <a:solidFill>
                    <a:prstClr val="black"/>
                  </a:solidFill>
                  <a:latin typeface="DINPro-Medium" pitchFamily="34" charset="0"/>
                </a:rPr>
                <a:t>Amerlux</a:t>
              </a:r>
              <a:r>
                <a:rPr lang="en-GB" altLang="en-US" sz="933" dirty="0">
                  <a:solidFill>
                    <a:prstClr val="black"/>
                  </a:solidFill>
                  <a:latin typeface="DINPro-Medium" pitchFamily="34" charset="0"/>
                </a:rPr>
                <a:t>/DE)</a:t>
              </a:r>
            </a:p>
          </p:txBody>
        </p:sp>
        <p:sp>
          <p:nvSpPr>
            <p:cNvPr id="247" name="Oval 246"/>
            <p:cNvSpPr/>
            <p:nvPr/>
          </p:nvSpPr>
          <p:spPr>
            <a:xfrm>
              <a:off x="3629866" y="4418800"/>
              <a:ext cx="246888" cy="246888"/>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48" name="Group 247"/>
          <p:cNvGrpSpPr/>
          <p:nvPr/>
        </p:nvGrpSpPr>
        <p:grpSpPr>
          <a:xfrm>
            <a:off x="8043336" y="4927404"/>
            <a:ext cx="615553" cy="463430"/>
            <a:chOff x="5179165" y="6940131"/>
            <a:chExt cx="923329" cy="695144"/>
          </a:xfrm>
        </p:grpSpPr>
        <p:sp>
          <p:nvSpPr>
            <p:cNvPr id="249" name="TextBox 170"/>
            <p:cNvSpPr txBox="1">
              <a:spLocks noChangeArrowheads="1"/>
            </p:cNvSpPr>
            <p:nvPr/>
          </p:nvSpPr>
          <p:spPr bwMode="auto">
            <a:xfrm>
              <a:off x="5179165" y="7204581"/>
              <a:ext cx="923329"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anose="020B0604020101020102" pitchFamily="34" charset="0"/>
                </a:rPr>
                <a:t>Cloud </a:t>
              </a:r>
            </a:p>
            <a:p>
              <a:pPr defTabSz="914446" eaLnBrk="1" hangingPunct="1">
                <a:spcBef>
                  <a:spcPct val="0"/>
                </a:spcBef>
                <a:buNone/>
              </a:pPr>
              <a:r>
                <a:rPr lang="en-GB" altLang="en-US" sz="933" dirty="0">
                  <a:solidFill>
                    <a:prstClr val="black"/>
                  </a:solidFill>
                  <a:latin typeface="DINPro-Medium" panose="020B0604020101020102" pitchFamily="34" charset="0"/>
                </a:rPr>
                <a:t>Site Deploy</a:t>
              </a:r>
            </a:p>
          </p:txBody>
        </p:sp>
        <p:sp>
          <p:nvSpPr>
            <p:cNvPr id="250" name="Oval 249"/>
            <p:cNvSpPr/>
            <p:nvPr/>
          </p:nvSpPr>
          <p:spPr>
            <a:xfrm>
              <a:off x="5345264" y="6940131"/>
              <a:ext cx="244477" cy="247650"/>
            </a:xfrm>
            <a:prstGeom prst="ellipse">
              <a:avLst/>
            </a:prstGeom>
            <a:solidFill>
              <a:schemeClr val="bg1"/>
            </a:solidFill>
            <a:ln w="57150">
              <a:solidFill>
                <a:srgbClr val="CC99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grpSp>
      <p:grpSp>
        <p:nvGrpSpPr>
          <p:cNvPr id="264" name="Group 263"/>
          <p:cNvGrpSpPr/>
          <p:nvPr/>
        </p:nvGrpSpPr>
        <p:grpSpPr>
          <a:xfrm>
            <a:off x="3083108" y="2899484"/>
            <a:ext cx="646011" cy="479229"/>
            <a:chOff x="2748265" y="2481607"/>
            <a:chExt cx="484508" cy="359422"/>
          </a:xfrm>
        </p:grpSpPr>
        <p:sp>
          <p:nvSpPr>
            <p:cNvPr id="265" name="TextBox 170"/>
            <p:cNvSpPr txBox="1">
              <a:spLocks noChangeArrowheads="1"/>
            </p:cNvSpPr>
            <p:nvPr/>
          </p:nvSpPr>
          <p:spPr bwMode="auto">
            <a:xfrm>
              <a:off x="2748265" y="2625681"/>
              <a:ext cx="484508" cy="21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err="1">
                  <a:solidFill>
                    <a:prstClr val="black"/>
                  </a:solidFill>
                  <a:latin typeface="DINPro-Medium" panose="020B0604020101020102" pitchFamily="34" charset="0"/>
                </a:rPr>
                <a:t>Tridium</a:t>
              </a:r>
              <a:endParaRPr lang="en-GB" altLang="en-US" sz="933" dirty="0">
                <a:solidFill>
                  <a:prstClr val="black"/>
                </a:solidFill>
                <a:latin typeface="DINPro-Medium" panose="020B0604020101020102" pitchFamily="34" charset="0"/>
              </a:endParaRPr>
            </a:p>
            <a:p>
              <a:pPr defTabSz="914446" eaLnBrk="1" hangingPunct="1">
                <a:spcBef>
                  <a:spcPct val="0"/>
                </a:spcBef>
                <a:buNone/>
              </a:pPr>
              <a:r>
                <a:rPr lang="en-GB" altLang="en-US" sz="933" dirty="0">
                  <a:solidFill>
                    <a:prstClr val="black"/>
                  </a:solidFill>
                  <a:latin typeface="DINPro-Medium" panose="020B0604020101020102" pitchFamily="34" charset="0"/>
                </a:rPr>
                <a:t>Engineering</a:t>
              </a:r>
            </a:p>
          </p:txBody>
        </p:sp>
        <p:sp>
          <p:nvSpPr>
            <p:cNvPr id="266" name="Oval 265"/>
            <p:cNvSpPr/>
            <p:nvPr/>
          </p:nvSpPr>
          <p:spPr>
            <a:xfrm>
              <a:off x="2881882" y="2481607"/>
              <a:ext cx="123444" cy="123444"/>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67" name="Group 266"/>
          <p:cNvGrpSpPr/>
          <p:nvPr/>
        </p:nvGrpSpPr>
        <p:grpSpPr>
          <a:xfrm>
            <a:off x="1876651" y="4839240"/>
            <a:ext cx="613951" cy="466312"/>
            <a:chOff x="3796858" y="7039813"/>
            <a:chExt cx="920927" cy="699466"/>
          </a:xfrm>
        </p:grpSpPr>
        <p:sp>
          <p:nvSpPr>
            <p:cNvPr id="268" name="Oval 267"/>
            <p:cNvSpPr/>
            <p:nvPr/>
          </p:nvSpPr>
          <p:spPr>
            <a:xfrm>
              <a:off x="4098923" y="7039813"/>
              <a:ext cx="244477" cy="247650"/>
            </a:xfrm>
            <a:prstGeom prst="ellipse">
              <a:avLst/>
            </a:prstGeom>
            <a:solidFill>
              <a:schemeClr val="bg1"/>
            </a:solidFill>
            <a:ln w="57150">
              <a:solidFill>
                <a:srgbClr val="92D050"/>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sp>
          <p:nvSpPr>
            <p:cNvPr id="269" name="TextBox 166"/>
            <p:cNvSpPr txBox="1">
              <a:spLocks noChangeArrowheads="1"/>
            </p:cNvSpPr>
            <p:nvPr/>
          </p:nvSpPr>
          <p:spPr bwMode="auto">
            <a:xfrm>
              <a:off x="3796858" y="7308585"/>
              <a:ext cx="920927"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spcBef>
                  <a:spcPct val="0"/>
                </a:spcBef>
                <a:buFontTx/>
                <a:buNone/>
                <a:defRPr sz="1400">
                  <a:latin typeface="DINPro-Medium" panose="020B0604020101020102" pitchFamily="34" charset="0"/>
                  <a:cs typeface="Arial" charset="0"/>
                </a:defRPr>
              </a:lvl1pPr>
              <a:lvl2pPr marL="742950" indent="-285750" eaLnBrk="0" hangingPunct="0">
                <a:spcBef>
                  <a:spcPct val="20000"/>
                </a:spcBef>
                <a:buFont typeface="Arial" charset="0"/>
                <a:buChar char="–"/>
                <a:defRPr sz="2000">
                  <a:latin typeface="Arial" charset="0"/>
                  <a:cs typeface="Arial" charset="0"/>
                </a:defRPr>
              </a:lvl2pPr>
              <a:lvl3pPr marL="1143000" indent="-228600" eaLnBrk="0" hangingPunct="0">
                <a:spcBef>
                  <a:spcPct val="20000"/>
                </a:spcBef>
                <a:buFont typeface="Arial" charset="0"/>
                <a:buChar char="•"/>
                <a:defRPr sz="2400">
                  <a:latin typeface="Arial" charset="0"/>
                  <a:cs typeface="Arial" charset="0"/>
                </a:defRPr>
              </a:lvl3pPr>
              <a:lvl4pPr marL="1600200" indent="-228600" eaLnBrk="0" hangingPunct="0">
                <a:spcBef>
                  <a:spcPct val="20000"/>
                </a:spcBef>
                <a:buFont typeface="Arial" charset="0"/>
                <a:buChar char="–"/>
                <a:defRPr sz="1600">
                  <a:latin typeface="Arial" charset="0"/>
                  <a:cs typeface="Arial" charset="0"/>
                </a:defRPr>
              </a:lvl4pPr>
              <a:lvl5pPr marL="2057400" indent="-228600" eaLnBrk="0" hangingPunct="0">
                <a:spcBef>
                  <a:spcPct val="20000"/>
                </a:spcBef>
                <a:buFont typeface="Arial" charset="0"/>
                <a:buChar char="»"/>
                <a:defRPr sz="1600">
                  <a:latin typeface="Arial" charset="0"/>
                  <a:cs typeface="Arial" charset="0"/>
                </a:defRPr>
              </a:lvl5pPr>
              <a:lvl6pPr marL="2514600" indent="-228600" eaLnBrk="0" fontAlgn="base" hangingPunct="0">
                <a:spcBef>
                  <a:spcPct val="20000"/>
                </a:spcBef>
                <a:spcAft>
                  <a:spcPct val="0"/>
                </a:spcAft>
                <a:buFont typeface="Arial" charset="0"/>
                <a:buChar char="»"/>
                <a:defRPr sz="1600">
                  <a:latin typeface="Arial" charset="0"/>
                  <a:cs typeface="Arial" charset="0"/>
                </a:defRPr>
              </a:lvl6pPr>
              <a:lvl7pPr marL="2971800" indent="-228600" eaLnBrk="0" fontAlgn="base" hangingPunct="0">
                <a:spcBef>
                  <a:spcPct val="20000"/>
                </a:spcBef>
                <a:spcAft>
                  <a:spcPct val="0"/>
                </a:spcAft>
                <a:buFont typeface="Arial" charset="0"/>
                <a:buChar char="»"/>
                <a:defRPr sz="1600">
                  <a:latin typeface="Arial" charset="0"/>
                  <a:cs typeface="Arial" charset="0"/>
                </a:defRPr>
              </a:lvl7pPr>
              <a:lvl8pPr marL="3429000" indent="-228600" eaLnBrk="0" fontAlgn="base" hangingPunct="0">
                <a:spcBef>
                  <a:spcPct val="20000"/>
                </a:spcBef>
                <a:spcAft>
                  <a:spcPct val="0"/>
                </a:spcAft>
                <a:buFont typeface="Arial" charset="0"/>
                <a:buChar char="»"/>
                <a:defRPr sz="1600">
                  <a:latin typeface="Arial" charset="0"/>
                  <a:cs typeface="Arial" charset="0"/>
                </a:defRPr>
              </a:lvl8pPr>
              <a:lvl9pPr marL="3886200" indent="-228600" eaLnBrk="0" fontAlgn="base" hangingPunct="0">
                <a:spcBef>
                  <a:spcPct val="20000"/>
                </a:spcBef>
                <a:spcAft>
                  <a:spcPct val="0"/>
                </a:spcAft>
                <a:buFont typeface="Arial" charset="0"/>
                <a:buChar char="»"/>
                <a:defRPr sz="1600">
                  <a:latin typeface="Arial" charset="0"/>
                  <a:cs typeface="Arial" charset="0"/>
                </a:defRPr>
              </a:lvl9pPr>
            </a:lstStyle>
            <a:p>
              <a:pPr algn="ctr" defTabSz="914446"/>
              <a:r>
                <a:rPr lang="en-GB" altLang="en-US" sz="933" dirty="0" err="1">
                  <a:solidFill>
                    <a:prstClr val="black"/>
                  </a:solidFill>
                </a:rPr>
                <a:t>BACnet</a:t>
              </a:r>
              <a:r>
                <a:rPr lang="en-GB" altLang="en-US" sz="933" dirty="0">
                  <a:solidFill>
                    <a:prstClr val="black"/>
                  </a:solidFill>
                </a:rPr>
                <a:t> SC</a:t>
              </a:r>
            </a:p>
            <a:p>
              <a:pPr algn="ctr" defTabSz="914446"/>
              <a:r>
                <a:rPr lang="en-GB" altLang="en-US" sz="933" dirty="0" err="1">
                  <a:solidFill>
                    <a:prstClr val="black"/>
                  </a:solidFill>
                </a:rPr>
                <a:t>eWEB</a:t>
              </a:r>
              <a:endParaRPr lang="en-GB" altLang="en-US" sz="933" dirty="0">
                <a:solidFill>
                  <a:prstClr val="black"/>
                </a:solidFill>
              </a:endParaRPr>
            </a:p>
          </p:txBody>
        </p:sp>
      </p:grpSp>
      <p:grpSp>
        <p:nvGrpSpPr>
          <p:cNvPr id="270" name="Group 269"/>
          <p:cNvGrpSpPr/>
          <p:nvPr/>
        </p:nvGrpSpPr>
        <p:grpSpPr>
          <a:xfrm>
            <a:off x="5301890" y="4833569"/>
            <a:ext cx="730969" cy="637584"/>
            <a:chOff x="3123344" y="4931097"/>
            <a:chExt cx="1096454" cy="956375"/>
          </a:xfrm>
        </p:grpSpPr>
        <p:sp>
          <p:nvSpPr>
            <p:cNvPr id="271" name="TextBox 170"/>
            <p:cNvSpPr txBox="1">
              <a:spLocks noChangeArrowheads="1"/>
            </p:cNvSpPr>
            <p:nvPr/>
          </p:nvSpPr>
          <p:spPr bwMode="auto">
            <a:xfrm>
              <a:off x="3123344" y="5241430"/>
              <a:ext cx="1096454" cy="64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O3/</a:t>
              </a:r>
              <a:r>
                <a:rPr lang="en-GB" altLang="en-US" sz="933" dirty="0" err="1">
                  <a:solidFill>
                    <a:prstClr val="black"/>
                  </a:solidFill>
                  <a:latin typeface="DINPro-Medium" pitchFamily="34" charset="0"/>
                </a:rPr>
                <a:t>eBUS</a:t>
              </a:r>
              <a:r>
                <a:rPr lang="en-GB" altLang="en-US" sz="933" dirty="0">
                  <a:solidFill>
                    <a:prstClr val="black"/>
                  </a:solidFill>
                  <a:latin typeface="DINPro-Medium" pitchFamily="34" charset="0"/>
                </a:rPr>
                <a:t> v4</a:t>
              </a:r>
            </a:p>
            <a:p>
              <a:pPr defTabSz="914446" eaLnBrk="1" hangingPunct="1">
                <a:spcBef>
                  <a:spcPct val="0"/>
                </a:spcBef>
                <a:buNone/>
              </a:pPr>
              <a:r>
                <a:rPr lang="en-GB" altLang="en-US" sz="933" dirty="0" err="1">
                  <a:solidFill>
                    <a:prstClr val="black"/>
                  </a:solidFill>
                  <a:latin typeface="DINPro-Medium" pitchFamily="34" charset="0"/>
                </a:rPr>
                <a:t>IoT</a:t>
              </a:r>
              <a:r>
                <a:rPr lang="en-GB" altLang="en-US" sz="933" dirty="0">
                  <a:solidFill>
                    <a:prstClr val="black"/>
                  </a:solidFill>
                  <a:latin typeface="DINPro-Medium" pitchFamily="34" charset="0"/>
                </a:rPr>
                <a:t> Controller</a:t>
              </a:r>
            </a:p>
            <a:p>
              <a:pPr defTabSz="914446" eaLnBrk="1" hangingPunct="1">
                <a:spcBef>
                  <a:spcPct val="0"/>
                </a:spcBef>
                <a:buNone/>
              </a:pPr>
              <a:r>
                <a:rPr lang="en-GB" altLang="en-US" sz="933" dirty="0">
                  <a:solidFill>
                    <a:prstClr val="black"/>
                  </a:solidFill>
                  <a:latin typeface="DINPro-Medium" pitchFamily="34" charset="0"/>
                </a:rPr>
                <a:t>Node Red</a:t>
              </a:r>
            </a:p>
          </p:txBody>
        </p:sp>
        <p:sp>
          <p:nvSpPr>
            <p:cNvPr id="272" name="Oval 271"/>
            <p:cNvSpPr/>
            <p:nvPr/>
          </p:nvSpPr>
          <p:spPr>
            <a:xfrm>
              <a:off x="3788572" y="4931097"/>
              <a:ext cx="246888" cy="246888"/>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grpSp>
        <p:nvGrpSpPr>
          <p:cNvPr id="276" name="Group 275"/>
          <p:cNvGrpSpPr/>
          <p:nvPr/>
        </p:nvGrpSpPr>
        <p:grpSpPr>
          <a:xfrm>
            <a:off x="6490797" y="2705288"/>
            <a:ext cx="432811" cy="358395"/>
            <a:chOff x="3107378" y="4835578"/>
            <a:chExt cx="649216" cy="537592"/>
          </a:xfrm>
        </p:grpSpPr>
        <p:sp>
          <p:nvSpPr>
            <p:cNvPr id="277" name="TextBox 170"/>
            <p:cNvSpPr txBox="1">
              <a:spLocks noChangeArrowheads="1"/>
            </p:cNvSpPr>
            <p:nvPr/>
          </p:nvSpPr>
          <p:spPr bwMode="auto">
            <a:xfrm>
              <a:off x="3107378" y="5157823"/>
              <a:ext cx="649216" cy="2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itchFamily="34" charset="0"/>
                </a:rPr>
                <a:t>O3 VAV</a:t>
              </a:r>
            </a:p>
          </p:txBody>
        </p:sp>
        <p:sp>
          <p:nvSpPr>
            <p:cNvPr id="278" name="Oval 277"/>
            <p:cNvSpPr/>
            <p:nvPr/>
          </p:nvSpPr>
          <p:spPr>
            <a:xfrm>
              <a:off x="3259646" y="4835578"/>
              <a:ext cx="246888" cy="246888"/>
            </a:xfrm>
            <a:prstGeom prst="ellipse">
              <a:avLst/>
            </a:prstGeom>
            <a:solidFill>
              <a:schemeClr val="bg1"/>
            </a:solidFill>
            <a:ln w="38100">
              <a:solidFill>
                <a:srgbClr val="7DDD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a:solidFill>
                  <a:prstClr val="black"/>
                </a:solidFill>
                <a:latin typeface="DINPro-Medium" pitchFamily="34" charset="0"/>
              </a:endParaRPr>
            </a:p>
          </p:txBody>
        </p:sp>
      </p:grpSp>
      <p:sp>
        <p:nvSpPr>
          <p:cNvPr id="2" name="Rectangle 1"/>
          <p:cNvSpPr/>
          <p:nvPr/>
        </p:nvSpPr>
        <p:spPr>
          <a:xfrm>
            <a:off x="886135" y="1133904"/>
            <a:ext cx="556051" cy="420756"/>
          </a:xfrm>
          <a:prstGeom prst="rect">
            <a:avLst/>
          </a:prstGeom>
        </p:spPr>
        <p:txBody>
          <a:bodyPr wrap="square">
            <a:spAutoFit/>
          </a:bodyPr>
          <a:lstStyle/>
          <a:p>
            <a:pPr algn="ctr" defTabSz="609630"/>
            <a:r>
              <a:rPr lang="en-GB" sz="1067" b="1" i="1" dirty="0">
                <a:solidFill>
                  <a:prstClr val="black"/>
                </a:solidFill>
                <a:latin typeface="DINPro-Medium" panose="020B0604020101020102" pitchFamily="34" charset="0"/>
                <a:ea typeface="Verdana" pitchFamily="34" charset="0"/>
                <a:cs typeface="Arial" pitchFamily="34" charset="0"/>
              </a:rPr>
              <a:t>2019</a:t>
            </a:r>
          </a:p>
          <a:p>
            <a:pPr algn="ctr" defTabSz="609630"/>
            <a:r>
              <a:rPr lang="en-GB" sz="1067" b="1" i="1" dirty="0" err="1">
                <a:solidFill>
                  <a:prstClr val="black"/>
                </a:solidFill>
                <a:latin typeface="DINPro-Medium" panose="020B0604020101020102" pitchFamily="34" charset="0"/>
                <a:ea typeface="Verdana" pitchFamily="34" charset="0"/>
                <a:cs typeface="Arial" pitchFamily="34" charset="0"/>
              </a:rPr>
              <a:t>EoY</a:t>
            </a:r>
            <a:endParaRPr lang="en-GB" sz="1067" b="1" i="1" dirty="0">
              <a:solidFill>
                <a:prstClr val="black"/>
              </a:solidFill>
              <a:latin typeface="DINPro-Medium" panose="020B0604020101020102" pitchFamily="34" charset="0"/>
              <a:ea typeface="Verdana" pitchFamily="34" charset="0"/>
              <a:cs typeface="Arial" pitchFamily="34" charset="0"/>
            </a:endParaRPr>
          </a:p>
        </p:txBody>
      </p:sp>
      <p:grpSp>
        <p:nvGrpSpPr>
          <p:cNvPr id="133" name="Group 132"/>
          <p:cNvGrpSpPr/>
          <p:nvPr/>
        </p:nvGrpSpPr>
        <p:grpSpPr>
          <a:xfrm>
            <a:off x="3169146" y="4845513"/>
            <a:ext cx="628377" cy="463430"/>
            <a:chOff x="5179165" y="6940131"/>
            <a:chExt cx="942566" cy="695144"/>
          </a:xfrm>
        </p:grpSpPr>
        <p:sp>
          <p:nvSpPr>
            <p:cNvPr id="134" name="TextBox 170"/>
            <p:cNvSpPr txBox="1">
              <a:spLocks noChangeArrowheads="1"/>
            </p:cNvSpPr>
            <p:nvPr/>
          </p:nvSpPr>
          <p:spPr bwMode="auto">
            <a:xfrm>
              <a:off x="5179165" y="7204581"/>
              <a:ext cx="942566"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914446" eaLnBrk="1" hangingPunct="1">
                <a:spcBef>
                  <a:spcPct val="0"/>
                </a:spcBef>
                <a:buNone/>
              </a:pPr>
              <a:r>
                <a:rPr lang="en-GB" altLang="en-US" sz="933" dirty="0">
                  <a:solidFill>
                    <a:prstClr val="black"/>
                  </a:solidFill>
                  <a:latin typeface="DINPro-Medium" panose="020B0604020101020102" pitchFamily="34" charset="0"/>
                </a:rPr>
                <a:t>Cloud </a:t>
              </a:r>
            </a:p>
            <a:p>
              <a:pPr defTabSz="914446" eaLnBrk="1" hangingPunct="1">
                <a:spcBef>
                  <a:spcPct val="0"/>
                </a:spcBef>
                <a:buNone/>
              </a:pPr>
              <a:r>
                <a:rPr lang="en-GB" altLang="en-US" sz="933" dirty="0">
                  <a:solidFill>
                    <a:prstClr val="black"/>
                  </a:solidFill>
                  <a:latin typeface="DINPro-Medium" panose="020B0604020101020102" pitchFamily="34" charset="0"/>
                </a:rPr>
                <a:t>Hub Deploy</a:t>
              </a:r>
            </a:p>
          </p:txBody>
        </p:sp>
        <p:sp>
          <p:nvSpPr>
            <p:cNvPr id="135" name="Oval 134"/>
            <p:cNvSpPr/>
            <p:nvPr/>
          </p:nvSpPr>
          <p:spPr>
            <a:xfrm>
              <a:off x="5345264" y="6940131"/>
              <a:ext cx="244477" cy="247650"/>
            </a:xfrm>
            <a:prstGeom prst="ellipse">
              <a:avLst/>
            </a:prstGeom>
            <a:solidFill>
              <a:schemeClr val="bg1"/>
            </a:solidFill>
            <a:ln w="57150">
              <a:solidFill>
                <a:srgbClr val="CC99FF"/>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anose="020B0604020101020102" pitchFamily="34" charset="0"/>
              </a:endParaRPr>
            </a:p>
          </p:txBody>
        </p:sp>
      </p:grpSp>
      <p:grpSp>
        <p:nvGrpSpPr>
          <p:cNvPr id="149" name="Group 148"/>
          <p:cNvGrpSpPr/>
          <p:nvPr/>
        </p:nvGrpSpPr>
        <p:grpSpPr>
          <a:xfrm>
            <a:off x="7952815" y="4055246"/>
            <a:ext cx="941063" cy="505758"/>
            <a:chOff x="8150104" y="4960921"/>
            <a:chExt cx="1411593" cy="758637"/>
          </a:xfrm>
        </p:grpSpPr>
        <p:sp>
          <p:nvSpPr>
            <p:cNvPr id="150" name="TextBox 170"/>
            <p:cNvSpPr txBox="1">
              <a:spLocks noChangeArrowheads="1"/>
            </p:cNvSpPr>
            <p:nvPr/>
          </p:nvSpPr>
          <p:spPr bwMode="auto">
            <a:xfrm>
              <a:off x="8150104" y="5288863"/>
              <a:ext cx="1411593"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algn="ctr" defTabSz="914446" eaLnBrk="1" hangingPunct="1">
                <a:spcBef>
                  <a:spcPct val="0"/>
                </a:spcBef>
                <a:buNone/>
              </a:pPr>
              <a:r>
                <a:rPr lang="en-US" altLang="en-US" sz="933" dirty="0">
                  <a:solidFill>
                    <a:prstClr val="black"/>
                  </a:solidFill>
                  <a:latin typeface="DINPro-Medium" pitchFamily="34" charset="0"/>
                </a:rPr>
                <a:t>Multi-Tenant</a:t>
              </a:r>
            </a:p>
            <a:p>
              <a:pPr algn="ctr" defTabSz="914446" eaLnBrk="1" hangingPunct="1">
                <a:spcBef>
                  <a:spcPct val="0"/>
                </a:spcBef>
                <a:buNone/>
              </a:pPr>
              <a:r>
                <a:rPr lang="en-US" altLang="en-US" sz="933" dirty="0" err="1">
                  <a:solidFill>
                    <a:prstClr val="black"/>
                  </a:solidFill>
                  <a:latin typeface="DINPro-Medium" pitchFamily="34" charset="0"/>
                </a:rPr>
                <a:t>Mgmt</a:t>
              </a:r>
              <a:r>
                <a:rPr lang="en-US" altLang="en-US" sz="933" dirty="0">
                  <a:solidFill>
                    <a:prstClr val="black"/>
                  </a:solidFill>
                  <a:latin typeface="DINPro-Medium" pitchFamily="34" charset="0"/>
                </a:rPr>
                <a:t> Support</a:t>
              </a:r>
              <a:endParaRPr lang="en-US" altLang="en-US" sz="933" dirty="0">
                <a:solidFill>
                  <a:prstClr val="black"/>
                </a:solidFill>
              </a:endParaRPr>
            </a:p>
          </p:txBody>
        </p:sp>
        <p:sp>
          <p:nvSpPr>
            <p:cNvPr id="153" name="Oval 152"/>
            <p:cNvSpPr/>
            <p:nvPr/>
          </p:nvSpPr>
          <p:spPr>
            <a:xfrm>
              <a:off x="8708765" y="4960921"/>
              <a:ext cx="246888" cy="246888"/>
            </a:xfrm>
            <a:prstGeom prst="ellipse">
              <a:avLst/>
            </a:prstGeom>
            <a:solidFill>
              <a:schemeClr val="bg1"/>
            </a:solidFill>
            <a:ln w="38100">
              <a:solidFill>
                <a:srgbClr val="0185D9"/>
              </a:solidFill>
            </a:ln>
          </p:spPr>
          <p:style>
            <a:lnRef idx="1">
              <a:schemeClr val="accent1"/>
            </a:lnRef>
            <a:fillRef idx="0">
              <a:schemeClr val="accent1"/>
            </a:fillRef>
            <a:effectRef idx="0">
              <a:schemeClr val="accent1"/>
            </a:effectRef>
            <a:fontRef idx="minor">
              <a:schemeClr val="tx1"/>
            </a:fontRef>
          </p:style>
          <p:txBody>
            <a:bodyPr lIns="108856" tIns="54428" rIns="108856" bIns="54428" anchor="ctr"/>
            <a:lstStyle/>
            <a:p>
              <a:pPr algn="ctr" defTabSz="914446">
                <a:defRPr/>
              </a:pPr>
              <a:endParaRPr lang="en-GB" sz="933" dirty="0">
                <a:solidFill>
                  <a:prstClr val="black"/>
                </a:solidFill>
                <a:latin typeface="DINPro-Medium" pitchFamily="34" charset="0"/>
              </a:endParaRPr>
            </a:p>
          </p:txBody>
        </p:sp>
      </p:grpSp>
    </p:spTree>
    <p:extLst>
      <p:ext uri="{BB962C8B-B14F-4D97-AF65-F5344CB8AC3E}">
        <p14:creationId xmlns:p14="http://schemas.microsoft.com/office/powerpoint/2010/main" val="33203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0909" y="5673456"/>
            <a:ext cx="5307735" cy="767774"/>
          </a:xfrm>
        </p:spPr>
        <p:txBody>
          <a:bodyPr/>
          <a:lstStyle/>
          <a:p>
            <a:r>
              <a:rPr lang="en-GB" dirty="0" smtClean="0"/>
              <a:t>Agenda – Day 2</a:t>
            </a:r>
            <a:endParaRPr lang="en-GB" dirty="0"/>
          </a:p>
        </p:txBody>
      </p:sp>
      <p:sp>
        <p:nvSpPr>
          <p:cNvPr id="7" name="Text Placeholder 6"/>
          <p:cNvSpPr>
            <a:spLocks noGrp="1"/>
          </p:cNvSpPr>
          <p:nvPr>
            <p:ph type="body" sz="quarter" idx="3"/>
          </p:nvPr>
        </p:nvSpPr>
        <p:spPr>
          <a:xfrm>
            <a:off x="8663064" y="421239"/>
            <a:ext cx="3526671" cy="357470"/>
          </a:xfrm>
        </p:spPr>
        <p:txBody>
          <a:bodyPr/>
          <a:lstStyle/>
          <a:p>
            <a:r>
              <a:rPr lang="en-GB" dirty="0" smtClean="0"/>
              <a:t>European Seminar – Amsterdam 2019</a:t>
            </a:r>
            <a:endParaRPr lang="en-GB" dirty="0"/>
          </a:p>
        </p:txBody>
      </p:sp>
      <p:sp>
        <p:nvSpPr>
          <p:cNvPr id="10" name="TextBox 9"/>
          <p:cNvSpPr txBox="1"/>
          <p:nvPr/>
        </p:nvSpPr>
        <p:spPr>
          <a:xfrm>
            <a:off x="1776326" y="1119629"/>
            <a:ext cx="6403869" cy="4444165"/>
          </a:xfrm>
          <a:prstGeom prst="rect">
            <a:avLst/>
          </a:prstGeom>
          <a:noFill/>
        </p:spPr>
        <p:txBody>
          <a:bodyPr wrap="none" rtlCol="0" anchor="ctr" anchorCtr="0">
            <a:spAutoFit/>
          </a:bodyPr>
          <a:lstStyle/>
          <a:p>
            <a:pPr defTabSz="1088528"/>
            <a:r>
              <a:rPr lang="en-GB" sz="2571" dirty="0">
                <a:solidFill>
                  <a:prstClr val="black"/>
                </a:solidFill>
                <a:latin typeface="Calibri"/>
              </a:rPr>
              <a:t>from 06:30	Breakfast at your convenience</a:t>
            </a:r>
          </a:p>
          <a:p>
            <a:pPr defTabSz="1088528"/>
            <a:r>
              <a:rPr lang="en-GB" sz="2571" dirty="0">
                <a:solidFill>
                  <a:prstClr val="black"/>
                </a:solidFill>
                <a:latin typeface="Calibri"/>
              </a:rPr>
              <a:t>09:00		Access Control</a:t>
            </a:r>
          </a:p>
          <a:p>
            <a:pPr defTabSz="1088528"/>
            <a:r>
              <a:rPr lang="en-GB" sz="2571" dirty="0">
                <a:solidFill>
                  <a:prstClr val="black"/>
                </a:solidFill>
                <a:latin typeface="Calibri"/>
              </a:rPr>
              <a:t>09:30		Vivotek</a:t>
            </a:r>
          </a:p>
          <a:p>
            <a:pPr defTabSz="1088528"/>
            <a:r>
              <a:rPr lang="en-GB" sz="2571" dirty="0">
                <a:solidFill>
                  <a:prstClr val="black"/>
                </a:solidFill>
                <a:latin typeface="Calibri"/>
              </a:rPr>
              <a:t>09:50		GRMP</a:t>
            </a:r>
          </a:p>
          <a:p>
            <a:pPr defTabSz="1088528"/>
            <a:r>
              <a:rPr lang="en-GB" sz="2571" dirty="0">
                <a:solidFill>
                  <a:prstClr val="black"/>
                </a:solidFill>
                <a:latin typeface="Calibri"/>
              </a:rPr>
              <a:t>10:00		Global Conference 2020</a:t>
            </a:r>
          </a:p>
          <a:p>
            <a:pPr defTabSz="1088528"/>
            <a:r>
              <a:rPr lang="en-GB" sz="2571" dirty="0">
                <a:solidFill>
                  <a:prstClr val="black"/>
                </a:solidFill>
                <a:latin typeface="Calibri"/>
              </a:rPr>
              <a:t>10:15		Break</a:t>
            </a:r>
          </a:p>
          <a:p>
            <a:pPr defTabSz="1088528"/>
            <a:r>
              <a:rPr lang="en-GB" sz="2571" dirty="0">
                <a:solidFill>
                  <a:prstClr val="black"/>
                </a:solidFill>
                <a:latin typeface="Calibri"/>
              </a:rPr>
              <a:t>10:45		Apollo House</a:t>
            </a:r>
          </a:p>
          <a:p>
            <a:pPr defTabSz="1088528"/>
            <a:r>
              <a:rPr lang="en-GB" sz="2571" dirty="0">
                <a:solidFill>
                  <a:prstClr val="black"/>
                </a:solidFill>
                <a:latin typeface="Calibri"/>
              </a:rPr>
              <a:t>11:15		Trade Shows 2020</a:t>
            </a:r>
          </a:p>
          <a:p>
            <a:pPr defTabSz="1088528"/>
            <a:r>
              <a:rPr lang="en-GB" sz="2571" dirty="0">
                <a:solidFill>
                  <a:prstClr val="black"/>
                </a:solidFill>
                <a:latin typeface="Calibri"/>
              </a:rPr>
              <a:t>11:35		Training Schedule</a:t>
            </a:r>
          </a:p>
          <a:p>
            <a:pPr defTabSz="1088528"/>
            <a:r>
              <a:rPr lang="en-GB" sz="2571" dirty="0">
                <a:solidFill>
                  <a:prstClr val="black"/>
                </a:solidFill>
                <a:latin typeface="Calibri"/>
              </a:rPr>
              <a:t>11:55		Open Mike #2</a:t>
            </a:r>
          </a:p>
          <a:p>
            <a:pPr defTabSz="1088528"/>
            <a:r>
              <a:rPr lang="en-GB" sz="2571" dirty="0">
                <a:solidFill>
                  <a:prstClr val="black"/>
                </a:solidFill>
                <a:latin typeface="Calibri"/>
              </a:rPr>
              <a:t>12:15		Summary &amp; Close</a:t>
            </a:r>
          </a:p>
        </p:txBody>
      </p:sp>
    </p:spTree>
    <p:extLst>
      <p:ext uri="{BB962C8B-B14F-4D97-AF65-F5344CB8AC3E}">
        <p14:creationId xmlns:p14="http://schemas.microsoft.com/office/powerpoint/2010/main" val="243500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519</Words>
  <Application>Microsoft Office PowerPoint</Application>
  <PresentationFormat>Widescreen</PresentationFormat>
  <Paragraphs>309</Paragraphs>
  <Slides>8</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vt:i4>
      </vt:variant>
    </vt:vector>
  </HeadingPairs>
  <TitlesOfParts>
    <vt:vector size="23" baseType="lpstr">
      <vt:lpstr>Arial</vt:lpstr>
      <vt:lpstr>Arial Narrow</vt:lpstr>
      <vt:lpstr>Calibri</vt:lpstr>
      <vt:lpstr>Calibri Light</vt:lpstr>
      <vt:lpstr>DIN Condensed</vt:lpstr>
      <vt:lpstr>DINPro</vt:lpstr>
      <vt:lpstr>DINPro-Black</vt:lpstr>
      <vt:lpstr>DINPro-Medium</vt:lpstr>
      <vt:lpstr>新細明體</vt:lpstr>
      <vt:lpstr>Verdana</vt:lpstr>
      <vt:lpstr>Office Theme</vt:lpstr>
      <vt:lpstr>1_Office Theme</vt:lpstr>
      <vt:lpstr>2_Office Theme</vt:lpstr>
      <vt:lpstr>3_Office Theme</vt:lpstr>
      <vt:lpstr>4_Office Theme</vt:lpstr>
      <vt:lpstr>PowerPoint Presentation</vt:lpstr>
      <vt:lpstr>PowerPoint Presentation</vt:lpstr>
      <vt:lpstr>George Wylie</vt:lpstr>
      <vt:lpstr>PowerPoint Presentation</vt:lpstr>
      <vt:lpstr>PowerPoint Presentation</vt:lpstr>
      <vt:lpstr>PowerPoint Presentation</vt:lpstr>
      <vt:lpstr>Delta Controls Product Roadmap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Wylie</dc:title>
  <dc:creator>George Wylie</dc:creator>
  <cp:lastModifiedBy>George Wylie</cp:lastModifiedBy>
  <cp:revision>9</cp:revision>
  <dcterms:created xsi:type="dcterms:W3CDTF">2019-12-03T20:16:16Z</dcterms:created>
  <dcterms:modified xsi:type="dcterms:W3CDTF">2019-12-05T09:47:17Z</dcterms:modified>
</cp:coreProperties>
</file>